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c0a36baf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1c0a36bafe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760328a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760328a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760328a0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760328a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760328a0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760328a0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c0a36baf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1c0a36bafe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760328a0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760328a0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c0a36baf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1c0a36bafe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760328a0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760328a0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760328a0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760328a0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760328a0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760328a0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754e6e2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754e6e2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760328a0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760328a0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760328a0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760328a0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1755b93a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1755b93a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755b93a2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755b93a2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755b93a2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1755b93a2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755b93a2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755b93a2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c0a36baf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31c0a36baf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760328a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760328a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760328a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760328a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44021" y="274320"/>
            <a:ext cx="8171400" cy="9942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344021" y="1462088"/>
            <a:ext cx="8456100" cy="31470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1200"/>
              </a:spcBef>
              <a:spcAft>
                <a:spcPts val="0"/>
              </a:spcAft>
              <a:buSzPts val="1400"/>
              <a:buChar char="○"/>
              <a:defRPr/>
            </a:lvl2pPr>
            <a:lvl3pPr indent="-317500" lvl="2" marL="1371600" algn="l">
              <a:lnSpc>
                <a:spcPct val="110000"/>
              </a:lnSpc>
              <a:spcBef>
                <a:spcPts val="1200"/>
              </a:spcBef>
              <a:spcAft>
                <a:spcPts val="0"/>
              </a:spcAft>
              <a:buSzPts val="1400"/>
              <a:buChar char="■"/>
              <a:defRPr/>
            </a:lvl3pPr>
            <a:lvl4pPr indent="-317500" lvl="3" marL="1828800" algn="l">
              <a:lnSpc>
                <a:spcPct val="110000"/>
              </a:lnSpc>
              <a:spcBef>
                <a:spcPts val="1200"/>
              </a:spcBef>
              <a:spcAft>
                <a:spcPts val="0"/>
              </a:spcAft>
              <a:buSzPts val="1400"/>
              <a:buChar char="●"/>
              <a:defRPr/>
            </a:lvl4pPr>
            <a:lvl5pPr indent="-317500" lvl="4" marL="2286000" algn="l">
              <a:lnSpc>
                <a:spcPct val="11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344021" y="4812506"/>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4" name="Google Shape;54;p13"/>
          <p:cNvSpPr txBox="1"/>
          <p:nvPr>
            <p:ph idx="11" type="ftr"/>
          </p:nvPr>
        </p:nvSpPr>
        <p:spPr>
          <a:xfrm>
            <a:off x="3028950" y="4812506"/>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5" name="Google Shape;55;p13"/>
          <p:cNvSpPr txBox="1"/>
          <p:nvPr>
            <p:ph idx="12" type="sldNum"/>
          </p:nvPr>
        </p:nvSpPr>
        <p:spPr>
          <a:xfrm>
            <a:off x="6742580" y="4812506"/>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3106220"/>
            <a:ext cx="4044001" cy="2037280"/>
          </a:xfrm>
          <a:prstGeom prst="rect">
            <a:avLst/>
          </a:prstGeom>
          <a:noFill/>
          <a:ln>
            <a:noFill/>
          </a:ln>
        </p:spPr>
      </p:pic>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Impact"/>
                <a:ea typeface="Impact"/>
                <a:cs typeface="Impact"/>
                <a:sym typeface="Impact"/>
              </a:rPr>
              <a:t>PulseSense</a:t>
            </a:r>
            <a:endParaRPr>
              <a:latin typeface="Impact"/>
              <a:ea typeface="Impact"/>
              <a:cs typeface="Impact"/>
              <a:sym typeface="Impact"/>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None/>
            </a:pPr>
            <a:r>
              <a:rPr lang="en" sz="5200">
                <a:solidFill>
                  <a:schemeClr val="dk1"/>
                </a:solidFill>
                <a:latin typeface="Impact"/>
                <a:ea typeface="Impact"/>
                <a:cs typeface="Impact"/>
                <a:sym typeface="Impact"/>
              </a:rPr>
              <a:t>Leveraging Artificial Neural Networks for Stress Detection and Prediction</a:t>
            </a:r>
            <a:endParaRPr sz="5200">
              <a:solidFill>
                <a:schemeClr val="dk1"/>
              </a:solidFill>
              <a:latin typeface="Impact"/>
              <a:ea typeface="Impact"/>
              <a:cs typeface="Impact"/>
              <a:sym typeface="Impact"/>
            </a:endParaRPr>
          </a:p>
        </p:txBody>
      </p:sp>
      <p:sp>
        <p:nvSpPr>
          <p:cNvPr id="63" name="Google Shape;63;p14"/>
          <p:cNvSpPr txBox="1"/>
          <p:nvPr/>
        </p:nvSpPr>
        <p:spPr>
          <a:xfrm>
            <a:off x="4843650" y="4101475"/>
            <a:ext cx="40440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chemeClr val="dk2"/>
                </a:solidFill>
              </a:rPr>
              <a:t>By</a:t>
            </a:r>
            <a:endParaRPr b="1" i="1" sz="1800">
              <a:solidFill>
                <a:schemeClr val="dk2"/>
              </a:solidFill>
            </a:endParaRPr>
          </a:p>
          <a:p>
            <a:pPr indent="0" lvl="0" marL="0" rtl="0" algn="l">
              <a:spcBef>
                <a:spcPts val="0"/>
              </a:spcBef>
              <a:spcAft>
                <a:spcPts val="0"/>
              </a:spcAft>
              <a:buNone/>
            </a:pPr>
            <a:r>
              <a:rPr b="1" i="1" lang="en" sz="1800">
                <a:solidFill>
                  <a:schemeClr val="dk2"/>
                </a:solidFill>
              </a:rPr>
              <a:t>Shakthi Balasubramanian (Team 3)</a:t>
            </a:r>
            <a:endParaRPr b="1" i="1"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58015" y="205740"/>
            <a:ext cx="6128700" cy="7458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EB Garamond"/>
              <a:buNone/>
            </a:pPr>
            <a:r>
              <a:rPr lang="en"/>
              <a:t>PROJECT MILESTONES</a:t>
            </a:r>
            <a:endParaRPr/>
          </a:p>
        </p:txBody>
      </p:sp>
      <p:grpSp>
        <p:nvGrpSpPr>
          <p:cNvPr id="137" name="Google Shape;137;p23"/>
          <p:cNvGrpSpPr/>
          <p:nvPr/>
        </p:nvGrpSpPr>
        <p:grpSpPr>
          <a:xfrm>
            <a:off x="346130" y="1462088"/>
            <a:ext cx="8451804" cy="3146850"/>
            <a:chOff x="2718" y="0"/>
            <a:chExt cx="11269072" cy="4195800"/>
          </a:xfrm>
        </p:grpSpPr>
        <p:sp>
          <p:nvSpPr>
            <p:cNvPr id="138" name="Google Shape;138;p23"/>
            <p:cNvSpPr/>
            <p:nvPr/>
          </p:nvSpPr>
          <p:spPr>
            <a:xfrm>
              <a:off x="2718" y="0"/>
              <a:ext cx="2667300" cy="4195800"/>
            </a:xfrm>
            <a:prstGeom prst="roundRect">
              <a:avLst>
                <a:gd fmla="val 10000" name="adj"/>
              </a:avLst>
            </a:prstGeom>
            <a:solidFill>
              <a:srgbClr val="E5E1E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 name="Google Shape;139;p23"/>
            <p:cNvSpPr txBox="1"/>
            <p:nvPr/>
          </p:nvSpPr>
          <p:spPr>
            <a:xfrm>
              <a:off x="2718" y="0"/>
              <a:ext cx="2667300" cy="1258800"/>
            </a:xfrm>
            <a:prstGeom prst="rect">
              <a:avLst/>
            </a:prstGeom>
            <a:noFill/>
            <a:ln>
              <a:noFill/>
            </a:ln>
          </p:spPr>
          <p:txBody>
            <a:bodyPr anchorCtr="0" anchor="ctr" bIns="77150" lIns="77150" spcFirstLastPara="1" rIns="77150" wrap="square" tIns="77150">
              <a:noAutofit/>
            </a:bodyPr>
            <a:lstStyle/>
            <a:p>
              <a:pPr indent="0" lvl="0" marL="0" marR="0" rtl="0" algn="ctr">
                <a:lnSpc>
                  <a:spcPct val="90000"/>
                </a:lnSpc>
                <a:spcBef>
                  <a:spcPts val="0"/>
                </a:spcBef>
                <a:spcAft>
                  <a:spcPts val="0"/>
                </a:spcAft>
                <a:buClr>
                  <a:schemeClr val="dk1"/>
                </a:buClr>
                <a:buSzPts val="2000"/>
                <a:buFont typeface="Times New Roman"/>
                <a:buNone/>
              </a:pPr>
              <a:r>
                <a:rPr b="1" i="0" lang="en" sz="2000" u="none" cap="none" strike="noStrike">
                  <a:solidFill>
                    <a:schemeClr val="dk1"/>
                  </a:solidFill>
                  <a:latin typeface="Times New Roman"/>
                  <a:ea typeface="Times New Roman"/>
                  <a:cs typeface="Times New Roman"/>
                  <a:sym typeface="Times New Roman"/>
                </a:rPr>
                <a:t>Milestone 01:</a:t>
              </a:r>
              <a:r>
                <a:rPr b="0" i="0" lang="en" sz="2000" u="none" cap="none" strike="noStrike">
                  <a:solidFill>
                    <a:schemeClr val="dk1"/>
                  </a:solidFill>
                  <a:latin typeface="Times New Roman"/>
                  <a:ea typeface="Times New Roman"/>
                  <a:cs typeface="Times New Roman"/>
                  <a:sym typeface="Times New Roman"/>
                </a:rPr>
                <a:t>    Data Preprocessing</a:t>
              </a:r>
              <a:endParaRPr sz="1100"/>
            </a:p>
          </p:txBody>
        </p:sp>
        <p:sp>
          <p:nvSpPr>
            <p:cNvPr id="140" name="Google Shape;140;p23"/>
            <p:cNvSpPr/>
            <p:nvPr/>
          </p:nvSpPr>
          <p:spPr>
            <a:xfrm>
              <a:off x="269439" y="1259958"/>
              <a:ext cx="2133900" cy="1265100"/>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 name="Google Shape;141;p23"/>
            <p:cNvSpPr txBox="1"/>
            <p:nvPr/>
          </p:nvSpPr>
          <p:spPr>
            <a:xfrm>
              <a:off x="306492" y="1297011"/>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Data Cleaning and Preparation:</a:t>
              </a:r>
              <a:r>
                <a:rPr b="0" i="0" lang="en" sz="1100" u="none" cap="none" strike="noStrike">
                  <a:solidFill>
                    <a:schemeClr val="lt1"/>
                  </a:solidFill>
                  <a:latin typeface="Times New Roman"/>
                  <a:ea typeface="Times New Roman"/>
                  <a:cs typeface="Times New Roman"/>
                  <a:sym typeface="Times New Roman"/>
                </a:rPr>
                <a:t> Preprocessed and cleaned the data to ensure accurate analysis.</a:t>
              </a:r>
              <a:endParaRPr sz="1100"/>
            </a:p>
          </p:txBody>
        </p:sp>
        <p:sp>
          <p:nvSpPr>
            <p:cNvPr id="142" name="Google Shape;142;p23"/>
            <p:cNvSpPr/>
            <p:nvPr/>
          </p:nvSpPr>
          <p:spPr>
            <a:xfrm>
              <a:off x="269439" y="2719665"/>
              <a:ext cx="2133900" cy="1265100"/>
            </a:xfrm>
            <a:prstGeom prst="roundRect">
              <a:avLst>
                <a:gd fmla="val 10000" name="adj"/>
              </a:avLst>
            </a:prstGeom>
            <a:solidFill>
              <a:srgbClr val="CB9C6D"/>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 name="Google Shape;143;p23"/>
            <p:cNvSpPr txBox="1"/>
            <p:nvPr/>
          </p:nvSpPr>
          <p:spPr>
            <a:xfrm>
              <a:off x="306492" y="2756718"/>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Visualizations:</a:t>
              </a:r>
              <a:r>
                <a:rPr b="0" i="0" lang="en" sz="1100" u="none" cap="none" strike="noStrike">
                  <a:solidFill>
                    <a:schemeClr val="lt1"/>
                  </a:solidFill>
                  <a:latin typeface="Times New Roman"/>
                  <a:ea typeface="Times New Roman"/>
                  <a:cs typeface="Times New Roman"/>
                  <a:sym typeface="Times New Roman"/>
                </a:rPr>
                <a:t> Utilized tools like bar charts, correlation matrices, and pair plots to explore relationships among variables.</a:t>
              </a:r>
              <a:endParaRPr sz="1100"/>
            </a:p>
          </p:txBody>
        </p:sp>
        <p:sp>
          <p:nvSpPr>
            <p:cNvPr id="144" name="Google Shape;144;p23"/>
            <p:cNvSpPr/>
            <p:nvPr/>
          </p:nvSpPr>
          <p:spPr>
            <a:xfrm>
              <a:off x="2869975" y="0"/>
              <a:ext cx="2667300" cy="4195800"/>
            </a:xfrm>
            <a:prstGeom prst="roundRect">
              <a:avLst>
                <a:gd fmla="val 10000" name="adj"/>
              </a:avLst>
            </a:prstGeom>
            <a:solidFill>
              <a:srgbClr val="E5E1E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23"/>
            <p:cNvSpPr txBox="1"/>
            <p:nvPr/>
          </p:nvSpPr>
          <p:spPr>
            <a:xfrm>
              <a:off x="2869975" y="0"/>
              <a:ext cx="2667300" cy="1258800"/>
            </a:xfrm>
            <a:prstGeom prst="rect">
              <a:avLst/>
            </a:prstGeom>
            <a:noFill/>
            <a:ln>
              <a:noFill/>
            </a:ln>
          </p:spPr>
          <p:txBody>
            <a:bodyPr anchorCtr="0" anchor="ctr" bIns="77150" lIns="77150" spcFirstLastPara="1" rIns="77150" wrap="square" tIns="77150">
              <a:noAutofit/>
            </a:bodyPr>
            <a:lstStyle/>
            <a:p>
              <a:pPr indent="0" lvl="0" marL="0" marR="0" rtl="0" algn="ctr">
                <a:lnSpc>
                  <a:spcPct val="90000"/>
                </a:lnSpc>
                <a:spcBef>
                  <a:spcPts val="0"/>
                </a:spcBef>
                <a:spcAft>
                  <a:spcPts val="0"/>
                </a:spcAft>
                <a:buClr>
                  <a:schemeClr val="dk1"/>
                </a:buClr>
                <a:buSzPts val="2000"/>
                <a:buFont typeface="Times New Roman"/>
                <a:buNone/>
              </a:pPr>
              <a:r>
                <a:rPr b="1" i="0" lang="en" sz="2000" u="none" cap="none" strike="noStrike">
                  <a:solidFill>
                    <a:schemeClr val="dk1"/>
                  </a:solidFill>
                  <a:latin typeface="Times New Roman"/>
                  <a:ea typeface="Times New Roman"/>
                  <a:cs typeface="Times New Roman"/>
                  <a:sym typeface="Times New Roman"/>
                </a:rPr>
                <a:t>Milestone 02:</a:t>
              </a:r>
              <a:r>
                <a:rPr b="0" i="0" lang="en" sz="2000" u="none" cap="none" strike="noStrike">
                  <a:solidFill>
                    <a:schemeClr val="dk1"/>
                  </a:solidFill>
                  <a:latin typeface="Times New Roman"/>
                  <a:ea typeface="Times New Roman"/>
                  <a:cs typeface="Times New Roman"/>
                  <a:sym typeface="Times New Roman"/>
                </a:rPr>
                <a:t>  ANN Model Design</a:t>
              </a:r>
              <a:endParaRPr sz="1100"/>
            </a:p>
          </p:txBody>
        </p:sp>
        <p:sp>
          <p:nvSpPr>
            <p:cNvPr id="146" name="Google Shape;146;p23"/>
            <p:cNvSpPr/>
            <p:nvPr/>
          </p:nvSpPr>
          <p:spPr>
            <a:xfrm>
              <a:off x="3136697" y="1258728"/>
              <a:ext cx="2133900" cy="2727300"/>
            </a:xfrm>
            <a:prstGeom prst="roundRect">
              <a:avLst>
                <a:gd fmla="val 10000" name="adj"/>
              </a:avLst>
            </a:prstGeom>
            <a:solidFill>
              <a:srgbClr val="76763F"/>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 name="Google Shape;147;p23"/>
            <p:cNvSpPr txBox="1"/>
            <p:nvPr/>
          </p:nvSpPr>
          <p:spPr>
            <a:xfrm>
              <a:off x="3199193" y="1321224"/>
              <a:ext cx="2008800" cy="26022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Model Structure:</a:t>
              </a:r>
              <a:r>
                <a:rPr b="0" i="0" lang="en" sz="1100" u="none" cap="none" strike="noStrike">
                  <a:solidFill>
                    <a:schemeClr val="lt1"/>
                  </a:solidFill>
                  <a:latin typeface="Times New Roman"/>
                  <a:ea typeface="Times New Roman"/>
                  <a:cs typeface="Times New Roman"/>
                  <a:sym typeface="Times New Roman"/>
                </a:rPr>
                <a:t> Designed the ANN model with specific layers tailored to the input parameters, enabling precise stress level predictions.</a:t>
              </a:r>
              <a:endParaRPr sz="1100"/>
            </a:p>
          </p:txBody>
        </p:sp>
        <p:sp>
          <p:nvSpPr>
            <p:cNvPr id="148" name="Google Shape;148;p23"/>
            <p:cNvSpPr/>
            <p:nvPr/>
          </p:nvSpPr>
          <p:spPr>
            <a:xfrm>
              <a:off x="5737233" y="0"/>
              <a:ext cx="2667300" cy="4195800"/>
            </a:xfrm>
            <a:prstGeom prst="roundRect">
              <a:avLst>
                <a:gd fmla="val 10000" name="adj"/>
              </a:avLst>
            </a:prstGeom>
            <a:solidFill>
              <a:srgbClr val="E5E1E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 name="Google Shape;149;p23"/>
            <p:cNvSpPr txBox="1"/>
            <p:nvPr/>
          </p:nvSpPr>
          <p:spPr>
            <a:xfrm>
              <a:off x="5737233" y="0"/>
              <a:ext cx="2667300" cy="1258800"/>
            </a:xfrm>
            <a:prstGeom prst="rect">
              <a:avLst/>
            </a:prstGeom>
            <a:noFill/>
            <a:ln>
              <a:noFill/>
            </a:ln>
          </p:spPr>
          <p:txBody>
            <a:bodyPr anchorCtr="0" anchor="ctr" bIns="77150" lIns="77150" spcFirstLastPara="1" rIns="77150" wrap="square" tIns="77150">
              <a:noAutofit/>
            </a:bodyPr>
            <a:lstStyle/>
            <a:p>
              <a:pPr indent="0" lvl="0" marL="0" marR="0" rtl="0" algn="l">
                <a:lnSpc>
                  <a:spcPct val="90000"/>
                </a:lnSpc>
                <a:spcBef>
                  <a:spcPts val="0"/>
                </a:spcBef>
                <a:spcAft>
                  <a:spcPts val="0"/>
                </a:spcAft>
                <a:buClr>
                  <a:schemeClr val="dk1"/>
                </a:buClr>
                <a:buSzPts val="2000"/>
                <a:buFont typeface="Times New Roman"/>
                <a:buNone/>
              </a:pPr>
              <a:r>
                <a:rPr b="1" i="0" lang="en" sz="2000" u="none" cap="none" strike="noStrike">
                  <a:solidFill>
                    <a:schemeClr val="dk1"/>
                  </a:solidFill>
                  <a:latin typeface="Times New Roman"/>
                  <a:ea typeface="Times New Roman"/>
                  <a:cs typeface="Times New Roman"/>
                  <a:sym typeface="Times New Roman"/>
                </a:rPr>
                <a:t>  Milestone 03:</a:t>
              </a:r>
              <a:r>
                <a:rPr b="0" i="0" lang="en" sz="2000" u="none" cap="none" strike="noStrike">
                  <a:solidFill>
                    <a:schemeClr val="dk1"/>
                  </a:solidFill>
                  <a:latin typeface="Times New Roman"/>
                  <a:ea typeface="Times New Roman"/>
                  <a:cs typeface="Times New Roman"/>
                  <a:sym typeface="Times New Roman"/>
                </a:rPr>
                <a:t>   Model Training and Visualization</a:t>
              </a:r>
              <a:endParaRPr sz="1100"/>
            </a:p>
          </p:txBody>
        </p:sp>
        <p:sp>
          <p:nvSpPr>
            <p:cNvPr id="150" name="Google Shape;150;p23"/>
            <p:cNvSpPr/>
            <p:nvPr/>
          </p:nvSpPr>
          <p:spPr>
            <a:xfrm>
              <a:off x="6003954" y="1259958"/>
              <a:ext cx="2133900" cy="1265100"/>
            </a:xfrm>
            <a:prstGeom prst="roundRect">
              <a:avLst>
                <a:gd fmla="val 10000" name="adj"/>
              </a:avLst>
            </a:prstGeom>
            <a:solidFill>
              <a:srgbClr val="A5B294"/>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 name="Google Shape;151;p23"/>
            <p:cNvSpPr txBox="1"/>
            <p:nvPr/>
          </p:nvSpPr>
          <p:spPr>
            <a:xfrm>
              <a:off x="6041007" y="1297011"/>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Training:</a:t>
              </a:r>
              <a:r>
                <a:rPr b="0" i="0" lang="en" sz="1100" u="none" cap="none" strike="noStrike">
                  <a:solidFill>
                    <a:schemeClr val="lt1"/>
                  </a:solidFill>
                  <a:latin typeface="Times New Roman"/>
                  <a:ea typeface="Times New Roman"/>
                  <a:cs typeface="Times New Roman"/>
                  <a:sym typeface="Times New Roman"/>
                </a:rPr>
                <a:t> Trained the model on the dataset, optimizing hyperparameters.</a:t>
              </a:r>
              <a:endParaRPr sz="1100"/>
            </a:p>
          </p:txBody>
        </p:sp>
        <p:sp>
          <p:nvSpPr>
            <p:cNvPr id="152" name="Google Shape;152;p23"/>
            <p:cNvSpPr/>
            <p:nvPr/>
          </p:nvSpPr>
          <p:spPr>
            <a:xfrm>
              <a:off x="6003954" y="2719665"/>
              <a:ext cx="2133900" cy="1265100"/>
            </a:xfrm>
            <a:prstGeom prst="roundRect">
              <a:avLst>
                <a:gd fmla="val 10000"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 name="Google Shape;153;p23"/>
            <p:cNvSpPr txBox="1"/>
            <p:nvPr/>
          </p:nvSpPr>
          <p:spPr>
            <a:xfrm>
              <a:off x="6041007" y="2756718"/>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Performance Metrics:</a:t>
              </a:r>
              <a:r>
                <a:rPr b="0" i="0" lang="en" sz="1100" u="none" cap="none" strike="noStrike">
                  <a:solidFill>
                    <a:schemeClr val="lt1"/>
                  </a:solidFill>
                  <a:latin typeface="Times New Roman"/>
                  <a:ea typeface="Times New Roman"/>
                  <a:cs typeface="Times New Roman"/>
                  <a:sym typeface="Times New Roman"/>
                </a:rPr>
                <a:t> Visualized the training process using metrics such as accuracy and loss to monitor model performance.</a:t>
              </a:r>
              <a:endParaRPr sz="1100"/>
            </a:p>
          </p:txBody>
        </p:sp>
        <p:sp>
          <p:nvSpPr>
            <p:cNvPr id="154" name="Google Shape;154;p23"/>
            <p:cNvSpPr/>
            <p:nvPr/>
          </p:nvSpPr>
          <p:spPr>
            <a:xfrm>
              <a:off x="8604490" y="0"/>
              <a:ext cx="2667300" cy="4195800"/>
            </a:xfrm>
            <a:prstGeom prst="roundRect">
              <a:avLst>
                <a:gd fmla="val 10000" name="adj"/>
              </a:avLst>
            </a:prstGeom>
            <a:solidFill>
              <a:srgbClr val="E5E1E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 name="Google Shape;155;p23"/>
            <p:cNvSpPr txBox="1"/>
            <p:nvPr/>
          </p:nvSpPr>
          <p:spPr>
            <a:xfrm>
              <a:off x="8604490" y="0"/>
              <a:ext cx="2667300" cy="1258800"/>
            </a:xfrm>
            <a:prstGeom prst="rect">
              <a:avLst/>
            </a:prstGeom>
            <a:noFill/>
            <a:ln>
              <a:noFill/>
            </a:ln>
          </p:spPr>
          <p:txBody>
            <a:bodyPr anchorCtr="0" anchor="ctr" bIns="77150" lIns="77150" spcFirstLastPara="1" rIns="77150" wrap="square" tIns="77150">
              <a:noAutofit/>
            </a:bodyPr>
            <a:lstStyle/>
            <a:p>
              <a:pPr indent="0" lvl="0" marL="0" marR="0" rtl="0" algn="ctr">
                <a:lnSpc>
                  <a:spcPct val="90000"/>
                </a:lnSpc>
                <a:spcBef>
                  <a:spcPts val="0"/>
                </a:spcBef>
                <a:spcAft>
                  <a:spcPts val="0"/>
                </a:spcAft>
                <a:buClr>
                  <a:schemeClr val="dk1"/>
                </a:buClr>
                <a:buSzPts val="2000"/>
                <a:buFont typeface="Times New Roman"/>
                <a:buNone/>
              </a:pPr>
              <a:r>
                <a:rPr b="1" i="0" lang="en" sz="2000" u="none" cap="none" strike="noStrike">
                  <a:solidFill>
                    <a:schemeClr val="dk1"/>
                  </a:solidFill>
                  <a:latin typeface="Times New Roman"/>
                  <a:ea typeface="Times New Roman"/>
                  <a:cs typeface="Times New Roman"/>
                  <a:sym typeface="Times New Roman"/>
                </a:rPr>
                <a:t>Milestone 04:</a:t>
              </a:r>
              <a:r>
                <a:rPr b="0" i="0" lang="en" sz="2000" u="none" cap="none" strike="noStrike">
                  <a:solidFill>
                    <a:schemeClr val="dk1"/>
                  </a:solidFill>
                  <a:latin typeface="Times New Roman"/>
                  <a:ea typeface="Times New Roman"/>
                  <a:cs typeface="Times New Roman"/>
                  <a:sym typeface="Times New Roman"/>
                </a:rPr>
                <a:t> Model Deployment</a:t>
              </a:r>
              <a:endParaRPr sz="1100"/>
            </a:p>
          </p:txBody>
        </p:sp>
        <p:sp>
          <p:nvSpPr>
            <p:cNvPr id="156" name="Google Shape;156;p23"/>
            <p:cNvSpPr/>
            <p:nvPr/>
          </p:nvSpPr>
          <p:spPr>
            <a:xfrm>
              <a:off x="8871212" y="1259958"/>
              <a:ext cx="2133900" cy="1265100"/>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 name="Google Shape;157;p23"/>
            <p:cNvSpPr txBox="1"/>
            <p:nvPr/>
          </p:nvSpPr>
          <p:spPr>
            <a:xfrm>
              <a:off x="8908265" y="1297011"/>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Integration:</a:t>
              </a:r>
              <a:r>
                <a:rPr b="0" i="0" lang="en" sz="1100" u="none" cap="none" strike="noStrike">
                  <a:solidFill>
                    <a:schemeClr val="lt1"/>
                  </a:solidFill>
                  <a:latin typeface="Times New Roman"/>
                  <a:ea typeface="Times New Roman"/>
                  <a:cs typeface="Times New Roman"/>
                  <a:sym typeface="Times New Roman"/>
                </a:rPr>
                <a:t> Deployed the ANN model within the Django application.</a:t>
              </a:r>
              <a:endParaRPr sz="1100"/>
            </a:p>
          </p:txBody>
        </p:sp>
        <p:sp>
          <p:nvSpPr>
            <p:cNvPr id="158" name="Google Shape;158;p23"/>
            <p:cNvSpPr/>
            <p:nvPr/>
          </p:nvSpPr>
          <p:spPr>
            <a:xfrm>
              <a:off x="8871212" y="2719665"/>
              <a:ext cx="2133900" cy="1265100"/>
            </a:xfrm>
            <a:prstGeom prst="roundRect">
              <a:avLst>
                <a:gd fmla="val 10000" name="adj"/>
              </a:avLst>
            </a:prstGeom>
            <a:solidFill>
              <a:srgbClr val="CB9C6D"/>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 name="Google Shape;159;p23"/>
            <p:cNvSpPr txBox="1"/>
            <p:nvPr/>
          </p:nvSpPr>
          <p:spPr>
            <a:xfrm>
              <a:off x="8908265" y="2756718"/>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User Experience:</a:t>
              </a:r>
              <a:r>
                <a:rPr b="0" i="0" lang="en" sz="1100" u="none" cap="none" strike="noStrike">
                  <a:solidFill>
                    <a:schemeClr val="lt1"/>
                  </a:solidFill>
                  <a:latin typeface="Times New Roman"/>
                  <a:ea typeface="Times New Roman"/>
                  <a:cs typeface="Times New Roman"/>
                  <a:sym typeface="Times New Roman"/>
                </a:rPr>
                <a:t> Ensured a seamless user experience where predictions are generated in real-time based on user inputs.</a:t>
              </a:r>
              <a:endParaRPr sz="11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Methodology</a:t>
            </a:r>
            <a:endParaRPr>
              <a:latin typeface="Impact"/>
              <a:ea typeface="Impact"/>
              <a:cs typeface="Impact"/>
              <a:sym typeface="Impact"/>
            </a:endParaRPr>
          </a:p>
        </p:txBody>
      </p:sp>
      <p:sp>
        <p:nvSpPr>
          <p:cNvPr id="165" name="Google Shape;165;p24"/>
          <p:cNvSpPr txBox="1"/>
          <p:nvPr>
            <p:ph idx="1" type="body"/>
          </p:nvPr>
        </p:nvSpPr>
        <p:spPr>
          <a:xfrm>
            <a:off x="4572000" y="1140375"/>
            <a:ext cx="42603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700">
                <a:solidFill>
                  <a:schemeClr val="dk1"/>
                </a:solidFill>
              </a:rPr>
              <a:t>Data Collection</a:t>
            </a:r>
            <a:endParaRPr b="1"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Sources</a:t>
            </a:r>
            <a:r>
              <a:rPr lang="en" sz="1700">
                <a:solidFill>
                  <a:schemeClr val="dk1"/>
                </a:solidFill>
              </a:rPr>
              <a:t>: Physiological data, which includes heart rate, body movements, respiratory rate, EEG data, sleep patterns, blood oxygen levels, snoring rate, and limb movement rate.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Ensure diverse, high-quality data that represents both stressed and non-stressed instances to improve the model’s generalizability.</a:t>
            </a:r>
            <a:endParaRPr b="1" sz="1700">
              <a:solidFill>
                <a:schemeClr val="dk1"/>
              </a:solidFill>
            </a:endParaRPr>
          </a:p>
        </p:txBody>
      </p:sp>
      <p:pic>
        <p:nvPicPr>
          <p:cNvPr id="166" name="Google Shape;166;p24"/>
          <p:cNvPicPr preferRelativeResize="0"/>
          <p:nvPr/>
        </p:nvPicPr>
        <p:blipFill>
          <a:blip r:embed="rId3">
            <a:alphaModFix/>
          </a:blip>
          <a:stretch>
            <a:fillRect/>
          </a:stretch>
        </p:blipFill>
        <p:spPr>
          <a:xfrm>
            <a:off x="311700" y="1140375"/>
            <a:ext cx="3956550" cy="3491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Methodology</a:t>
            </a:r>
            <a:endParaRPr>
              <a:latin typeface="Impact"/>
              <a:ea typeface="Impact"/>
              <a:cs typeface="Impact"/>
              <a:sym typeface="Impact"/>
            </a:endParaRPr>
          </a:p>
        </p:txBody>
      </p:sp>
      <p:sp>
        <p:nvSpPr>
          <p:cNvPr id="172" name="Google Shape;172;p2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700">
                <a:solidFill>
                  <a:schemeClr val="dk1"/>
                </a:solidFill>
              </a:rPr>
              <a:t>Data Preprocessing</a:t>
            </a:r>
            <a:endParaRPr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Label Encoding</a:t>
            </a:r>
            <a:r>
              <a:rPr lang="en" sz="1700">
                <a:solidFill>
                  <a:schemeClr val="dk1"/>
                </a:solidFill>
              </a:rPr>
              <a:t>: Convert the binary stress labels into numerical format for model training (e.g., stressed = 1, not stressed = 0).</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Data Splitting</a:t>
            </a:r>
            <a:r>
              <a:rPr lang="en" sz="1700">
                <a:solidFill>
                  <a:schemeClr val="dk1"/>
                </a:solidFill>
              </a:rPr>
              <a:t>: Divide the data into training, validation, and test sets to validate the model’s accuracy and generalization capabilities effectively</a:t>
            </a:r>
            <a:r>
              <a:rPr lang="en" sz="1700">
                <a:solidFill>
                  <a:schemeClr val="dk1"/>
                </a:solidFill>
              </a:rPr>
              <a:t>.</a:t>
            </a:r>
            <a:endParaRPr b="1" sz="1700">
              <a:solidFill>
                <a:schemeClr val="dk1"/>
              </a:solidFill>
            </a:endParaRPr>
          </a:p>
        </p:txBody>
      </p:sp>
      <p:pic>
        <p:nvPicPr>
          <p:cNvPr id="173" name="Google Shape;173;p25"/>
          <p:cNvPicPr preferRelativeResize="0"/>
          <p:nvPr/>
        </p:nvPicPr>
        <p:blipFill>
          <a:blip r:embed="rId3">
            <a:alphaModFix/>
          </a:blip>
          <a:stretch>
            <a:fillRect/>
          </a:stretch>
        </p:blipFill>
        <p:spPr>
          <a:xfrm>
            <a:off x="5011325" y="661263"/>
            <a:ext cx="3820975"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Methodology</a:t>
            </a:r>
            <a:endParaRPr>
              <a:latin typeface="Impact"/>
              <a:ea typeface="Impact"/>
              <a:cs typeface="Impact"/>
              <a:sym typeface="Impact"/>
            </a:endParaRPr>
          </a:p>
        </p:txBody>
      </p:sp>
      <p:sp>
        <p:nvSpPr>
          <p:cNvPr id="179" name="Google Shape;179;p26"/>
          <p:cNvSpPr txBox="1"/>
          <p:nvPr>
            <p:ph idx="1" type="body"/>
          </p:nvPr>
        </p:nvSpPr>
        <p:spPr>
          <a:xfrm>
            <a:off x="4572000" y="1140375"/>
            <a:ext cx="42603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700">
                <a:solidFill>
                  <a:schemeClr val="dk1"/>
                </a:solidFill>
              </a:rPr>
              <a:t>Model Architecture</a:t>
            </a:r>
            <a:r>
              <a:rPr lang="en" sz="1700">
                <a:solidFill>
                  <a:schemeClr val="dk1"/>
                </a:solidFill>
              </a:rPr>
              <a:t>:</a:t>
            </a:r>
            <a:endParaRPr sz="1700">
              <a:solidFill>
                <a:schemeClr val="dk1"/>
              </a:solidFill>
            </a:endParaRPr>
          </a:p>
          <a:p>
            <a:pPr indent="-336550" lvl="1" marL="914400" rtl="0" algn="l">
              <a:spcBef>
                <a:spcPts val="1200"/>
              </a:spcBef>
              <a:spcAft>
                <a:spcPts val="0"/>
              </a:spcAft>
              <a:buClr>
                <a:schemeClr val="dk1"/>
              </a:buClr>
              <a:buSzPts val="1700"/>
              <a:buChar char="○"/>
            </a:pPr>
            <a:r>
              <a:rPr b="1" lang="en" sz="1700">
                <a:solidFill>
                  <a:schemeClr val="dk1"/>
                </a:solidFill>
              </a:rPr>
              <a:t>Input Layer: </a:t>
            </a:r>
            <a:r>
              <a:rPr lang="en" sz="1700">
                <a:solidFill>
                  <a:schemeClr val="dk1"/>
                </a:solidFill>
              </a:rPr>
              <a:t>Accepts multiple features related to physiological parameters.</a:t>
            </a:r>
            <a:endParaRPr sz="1700">
              <a:solidFill>
                <a:schemeClr val="dk1"/>
              </a:solidFill>
            </a:endParaRPr>
          </a:p>
          <a:p>
            <a:pPr indent="-336550" lvl="1" marL="914400" rtl="0" algn="l">
              <a:spcBef>
                <a:spcPts val="0"/>
              </a:spcBef>
              <a:spcAft>
                <a:spcPts val="0"/>
              </a:spcAft>
              <a:buClr>
                <a:schemeClr val="dk1"/>
              </a:buClr>
              <a:buSzPts val="1700"/>
              <a:buChar char="○"/>
            </a:pPr>
            <a:r>
              <a:rPr b="1" lang="en" sz="1700">
                <a:solidFill>
                  <a:schemeClr val="dk1"/>
                </a:solidFill>
              </a:rPr>
              <a:t>Hidden Layers</a:t>
            </a:r>
            <a:r>
              <a:rPr lang="en" sz="1700">
                <a:solidFill>
                  <a:schemeClr val="dk1"/>
                </a:solidFill>
              </a:rPr>
              <a:t>: Configured with neurons and layers to capture underlying patterns without overfitting.</a:t>
            </a:r>
            <a:endParaRPr sz="1700">
              <a:solidFill>
                <a:schemeClr val="dk1"/>
              </a:solidFill>
            </a:endParaRPr>
          </a:p>
          <a:p>
            <a:pPr indent="-336550" lvl="1" marL="914400" rtl="0" algn="l">
              <a:spcBef>
                <a:spcPts val="0"/>
              </a:spcBef>
              <a:spcAft>
                <a:spcPts val="0"/>
              </a:spcAft>
              <a:buClr>
                <a:schemeClr val="dk1"/>
              </a:buClr>
              <a:buSzPts val="1700"/>
              <a:buChar char="○"/>
            </a:pPr>
            <a:r>
              <a:rPr b="1" lang="en" sz="1700">
                <a:solidFill>
                  <a:schemeClr val="dk1"/>
                </a:solidFill>
              </a:rPr>
              <a:t>Output Layer</a:t>
            </a:r>
            <a:r>
              <a:rPr lang="en" sz="1700">
                <a:solidFill>
                  <a:schemeClr val="dk1"/>
                </a:solidFill>
              </a:rPr>
              <a:t>: A single neuron with sigmoid activation for binary classification.</a:t>
            </a:r>
            <a:endParaRPr b="1" sz="1700">
              <a:solidFill>
                <a:schemeClr val="dk1"/>
              </a:solidFill>
            </a:endParaRPr>
          </a:p>
        </p:txBody>
      </p:sp>
      <p:pic>
        <p:nvPicPr>
          <p:cNvPr id="180" name="Google Shape;180;p26"/>
          <p:cNvPicPr preferRelativeResize="0"/>
          <p:nvPr/>
        </p:nvPicPr>
        <p:blipFill>
          <a:blip r:embed="rId3">
            <a:alphaModFix/>
          </a:blip>
          <a:stretch>
            <a:fillRect/>
          </a:stretch>
        </p:blipFill>
        <p:spPr>
          <a:xfrm>
            <a:off x="311700" y="1510438"/>
            <a:ext cx="4267202" cy="26762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44021" y="274320"/>
            <a:ext cx="8171400" cy="4149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1"/>
              </a:buClr>
              <a:buSzPts val="1800"/>
              <a:buFont typeface="EB Garamond"/>
              <a:buNone/>
            </a:pPr>
            <a:r>
              <a:rPr b="1" lang="en" sz="1800"/>
              <a:t>ANN Model Design</a:t>
            </a:r>
            <a:endParaRPr b="1" sz="1800"/>
          </a:p>
        </p:txBody>
      </p:sp>
      <p:sp>
        <p:nvSpPr>
          <p:cNvPr id="186" name="Google Shape;186;p27"/>
          <p:cNvSpPr txBox="1"/>
          <p:nvPr>
            <p:ph idx="1" type="body"/>
          </p:nvPr>
        </p:nvSpPr>
        <p:spPr>
          <a:xfrm>
            <a:off x="344025" y="867067"/>
            <a:ext cx="8526300" cy="4145100"/>
          </a:xfrm>
          <a:prstGeom prst="rect">
            <a:avLst/>
          </a:prstGeom>
          <a:noFill/>
          <a:ln>
            <a:noFill/>
          </a:ln>
        </p:spPr>
        <p:txBody>
          <a:bodyPr anchorCtr="0" anchor="t" bIns="34275" lIns="68575" spcFirstLastPara="1" rIns="68575" wrap="square" tIns="34275">
            <a:noAutofit/>
          </a:bodyPr>
          <a:lstStyle/>
          <a:p>
            <a:pPr indent="-184150" lvl="0" marL="177800" rtl="0" algn="just">
              <a:spcBef>
                <a:spcPts val="0"/>
              </a:spcBef>
              <a:spcAft>
                <a:spcPts val="0"/>
              </a:spcAft>
              <a:buSzPts val="1500"/>
              <a:buChar char="⮚"/>
            </a:pPr>
            <a:r>
              <a:rPr b="1" lang="en" sz="1500"/>
              <a:t>Input Layer:</a:t>
            </a:r>
            <a:endParaRPr b="1" sz="1500"/>
          </a:p>
          <a:p>
            <a:pPr indent="-184150" lvl="0" marL="177800" rtl="0" algn="just">
              <a:spcBef>
                <a:spcPts val="1200"/>
              </a:spcBef>
              <a:spcAft>
                <a:spcPts val="0"/>
              </a:spcAft>
              <a:buSzPts val="1500"/>
              <a:buChar char="⮚"/>
            </a:pPr>
            <a:r>
              <a:rPr lang="en" sz="1500"/>
              <a:t>Accepts 8 numerical features derived from sleep data: Heart Rate, Body Movements, Respiratory Rate, EEG Data, Sleeping Hours, Blood Oxygen Level, Snoring Rate, and Limb Movement Rate.</a:t>
            </a:r>
            <a:endParaRPr sz="1500"/>
          </a:p>
          <a:p>
            <a:pPr indent="-184150" lvl="0" marL="177800" rtl="0" algn="just">
              <a:spcBef>
                <a:spcPts val="1200"/>
              </a:spcBef>
              <a:spcAft>
                <a:spcPts val="0"/>
              </a:spcAft>
              <a:buSzPts val="1500"/>
              <a:buChar char="⮚"/>
            </a:pPr>
            <a:r>
              <a:rPr b="1" lang="en" sz="1500"/>
              <a:t>Hidden Layers:</a:t>
            </a:r>
            <a:endParaRPr sz="1500"/>
          </a:p>
          <a:p>
            <a:pPr indent="0" lvl="0" marL="177800" rtl="0" algn="just">
              <a:spcBef>
                <a:spcPts val="1200"/>
              </a:spcBef>
              <a:spcAft>
                <a:spcPts val="0"/>
              </a:spcAft>
              <a:buNone/>
            </a:pPr>
            <a:r>
              <a:rPr lang="en" sz="1500"/>
              <a:t> &gt; 64 neurons with ReLU activation function for capturing complex patterns and relationships in the input data.</a:t>
            </a:r>
            <a:endParaRPr sz="1500"/>
          </a:p>
          <a:p>
            <a:pPr indent="0" lvl="0" marL="177800" rtl="0" algn="just">
              <a:spcBef>
                <a:spcPts val="1200"/>
              </a:spcBef>
              <a:spcAft>
                <a:spcPts val="0"/>
              </a:spcAft>
              <a:buNone/>
            </a:pPr>
            <a:r>
              <a:rPr lang="en" sz="1500"/>
              <a:t> &gt; 32 neurons with ReLU activation, reducing the feature space while retaining significant patterns.</a:t>
            </a:r>
            <a:endParaRPr sz="1500"/>
          </a:p>
          <a:p>
            <a:pPr indent="-184150" lvl="0" marL="177800" rtl="0" algn="just">
              <a:spcBef>
                <a:spcPts val="1200"/>
              </a:spcBef>
              <a:spcAft>
                <a:spcPts val="0"/>
              </a:spcAft>
              <a:buSzPts val="1500"/>
              <a:buChar char="⮚"/>
            </a:pPr>
            <a:r>
              <a:rPr b="1" lang="en" sz="1500"/>
              <a:t>Output Layer:</a:t>
            </a:r>
            <a:endParaRPr b="1" sz="1500"/>
          </a:p>
          <a:p>
            <a:pPr indent="0" lvl="0" marL="177800" rtl="0" algn="just">
              <a:spcBef>
                <a:spcPts val="1200"/>
              </a:spcBef>
              <a:spcAft>
                <a:spcPts val="0"/>
              </a:spcAft>
              <a:buNone/>
            </a:pPr>
            <a:r>
              <a:rPr lang="en" sz="1500"/>
              <a:t> &gt; A single neuron with a sigmoid activation function, designed for binary classification, outputting a probability of being stressed or not stressed.</a:t>
            </a:r>
            <a:endParaRPr sz="1500"/>
          </a:p>
          <a:p>
            <a:pPr indent="0" lvl="0" marL="0" rtl="0" algn="just">
              <a:lnSpc>
                <a:spcPct val="110000"/>
              </a:lnSpc>
              <a:spcBef>
                <a:spcPts val="1200"/>
              </a:spcBef>
              <a:spcAft>
                <a:spcPts val="1200"/>
              </a:spcAft>
              <a:buSzPts val="1500"/>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Implementation</a:t>
            </a:r>
            <a:endParaRPr>
              <a:latin typeface="Impact"/>
              <a:ea typeface="Impact"/>
              <a:cs typeface="Impact"/>
              <a:sym typeface="Impact"/>
            </a:endParaRPr>
          </a:p>
        </p:txBody>
      </p:sp>
      <p:sp>
        <p:nvSpPr>
          <p:cNvPr id="192" name="Google Shape;19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1200"/>
              </a:spcBef>
              <a:spcAft>
                <a:spcPts val="0"/>
              </a:spcAft>
              <a:buClr>
                <a:schemeClr val="dk1"/>
              </a:buClr>
              <a:buSzPts val="2100"/>
              <a:buAutoNum type="arabicPeriod"/>
            </a:pPr>
            <a:r>
              <a:rPr b="1" lang="en" sz="1500">
                <a:solidFill>
                  <a:schemeClr val="dk1"/>
                </a:solidFill>
              </a:rPr>
              <a:t>Django Framework Setup</a:t>
            </a:r>
            <a:r>
              <a:rPr lang="en" sz="1500">
                <a:solidFill>
                  <a:schemeClr val="dk1"/>
                </a:solidFill>
              </a:rPr>
              <a:t>: Django was selected for its simplicity and scalability. The project structure includes an app for stress detection and organized templates for frontend design.</a:t>
            </a:r>
            <a:endParaRPr sz="1500">
              <a:solidFill>
                <a:schemeClr val="dk1"/>
              </a:solidFill>
            </a:endParaRPr>
          </a:p>
          <a:p>
            <a:pPr indent="-361950" lvl="0" marL="457200" rtl="0" algn="l">
              <a:spcBef>
                <a:spcPts val="0"/>
              </a:spcBef>
              <a:spcAft>
                <a:spcPts val="0"/>
              </a:spcAft>
              <a:buClr>
                <a:schemeClr val="dk1"/>
              </a:buClr>
              <a:buSzPts val="2100"/>
              <a:buAutoNum type="arabicPeriod"/>
            </a:pPr>
            <a:r>
              <a:rPr b="1" lang="en" sz="1500">
                <a:solidFill>
                  <a:schemeClr val="dk1"/>
                </a:solidFill>
              </a:rPr>
              <a:t>Backend and Model Deployment</a:t>
            </a:r>
            <a:r>
              <a:rPr lang="en" sz="1500">
                <a:solidFill>
                  <a:schemeClr val="dk1"/>
                </a:solidFill>
              </a:rPr>
              <a:t>: The ANN model, saved in </a:t>
            </a:r>
            <a:r>
              <a:rPr lang="en" sz="1500">
                <a:solidFill>
                  <a:srgbClr val="188038"/>
                </a:solidFill>
                <a:latin typeface="Roboto Mono"/>
                <a:ea typeface="Roboto Mono"/>
                <a:cs typeface="Roboto Mono"/>
                <a:sym typeface="Roboto Mono"/>
              </a:rPr>
              <a:t>.h5</a:t>
            </a:r>
            <a:r>
              <a:rPr lang="en" sz="1500">
                <a:solidFill>
                  <a:schemeClr val="dk1"/>
                </a:solidFill>
              </a:rPr>
              <a:t> format, is loaded into Django using TensorFlow/Keras. User inputs are processed, and the model predicts stress levels in real-time.</a:t>
            </a:r>
            <a:endParaRPr sz="1500">
              <a:solidFill>
                <a:schemeClr val="dk1"/>
              </a:solidFill>
            </a:endParaRPr>
          </a:p>
          <a:p>
            <a:pPr indent="-361950" lvl="0" marL="457200" rtl="0" algn="l">
              <a:spcBef>
                <a:spcPts val="0"/>
              </a:spcBef>
              <a:spcAft>
                <a:spcPts val="0"/>
              </a:spcAft>
              <a:buClr>
                <a:schemeClr val="dk1"/>
              </a:buClr>
              <a:buSzPts val="2100"/>
              <a:buAutoNum type="arabicPeriod"/>
            </a:pPr>
            <a:r>
              <a:rPr b="1" lang="en" sz="1500">
                <a:solidFill>
                  <a:schemeClr val="dk1"/>
                </a:solidFill>
              </a:rPr>
              <a:t>Frontend Development</a:t>
            </a:r>
            <a:r>
              <a:rPr lang="en" sz="1500">
                <a:solidFill>
                  <a:schemeClr val="dk1"/>
                </a:solidFill>
              </a:rPr>
              <a:t>: A user-friendly interface lets users enter physiological data (heart rate, sleep hours, etc.). CSS and JavaScript enhance form validation and results display.</a:t>
            </a:r>
            <a:endParaRPr sz="1500">
              <a:solidFill>
                <a:schemeClr val="dk1"/>
              </a:solidFill>
            </a:endParaRPr>
          </a:p>
          <a:p>
            <a:pPr indent="-361950" lvl="0" marL="457200" rtl="0" algn="l">
              <a:spcBef>
                <a:spcPts val="0"/>
              </a:spcBef>
              <a:spcAft>
                <a:spcPts val="0"/>
              </a:spcAft>
              <a:buClr>
                <a:schemeClr val="dk1"/>
              </a:buClr>
              <a:buSzPts val="2100"/>
              <a:buAutoNum type="arabicPeriod"/>
            </a:pPr>
            <a:r>
              <a:rPr b="1" lang="en" sz="1500">
                <a:solidFill>
                  <a:schemeClr val="dk1"/>
                </a:solidFill>
              </a:rPr>
              <a:t>Deployment</a:t>
            </a:r>
            <a:r>
              <a:rPr lang="en" sz="1500">
                <a:solidFill>
                  <a:schemeClr val="dk1"/>
                </a:solidFill>
              </a:rPr>
              <a:t>: Tested locally and ready for hosting on platforms like Heroku or AWS, making real-time predictions accessible from a web browser.</a:t>
            </a:r>
            <a:endParaRPr sz="1500">
              <a:solidFill>
                <a:schemeClr val="dk1"/>
              </a:solidFill>
            </a:endParaRPr>
          </a:p>
          <a:p>
            <a:pPr indent="-361950" lvl="0" marL="457200" rtl="0" algn="l">
              <a:spcBef>
                <a:spcPts val="0"/>
              </a:spcBef>
              <a:spcAft>
                <a:spcPts val="0"/>
              </a:spcAft>
              <a:buClr>
                <a:schemeClr val="dk1"/>
              </a:buClr>
              <a:buSzPts val="2100"/>
              <a:buAutoNum type="arabicPeriod"/>
            </a:pPr>
            <a:r>
              <a:rPr b="1" lang="en" sz="1500">
                <a:solidFill>
                  <a:schemeClr val="dk1"/>
                </a:solidFill>
              </a:rPr>
              <a:t>Key Features</a:t>
            </a:r>
            <a:r>
              <a:rPr lang="en" sz="1500">
                <a:solidFill>
                  <a:schemeClr val="dk1"/>
                </a:solidFill>
              </a:rPr>
              <a:t>: The Django site offers real-time predictions, an intuitive interface, and scalability for future enhancements like tracking and user registration.</a:t>
            </a:r>
            <a:endParaRPr b="1" sz="2100">
              <a:solidFill>
                <a:schemeClr val="dk1"/>
              </a:solidFill>
            </a:endParaRPr>
          </a:p>
        </p:txBody>
      </p:sp>
      <p:pic>
        <p:nvPicPr>
          <p:cNvPr id="193" name="Google Shape;193;p28"/>
          <p:cNvPicPr preferRelativeResize="0"/>
          <p:nvPr/>
        </p:nvPicPr>
        <p:blipFill>
          <a:blip r:embed="rId3">
            <a:alphaModFix amt="12000"/>
          </a:blip>
          <a:stretch>
            <a:fillRect/>
          </a:stretch>
        </p:blipFill>
        <p:spPr>
          <a:xfrm>
            <a:off x="2857500" y="857250"/>
            <a:ext cx="3429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44021" y="274320"/>
            <a:ext cx="8171400" cy="4149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1"/>
              </a:buClr>
              <a:buSzPts val="1800"/>
              <a:buFont typeface="EB Garamond"/>
              <a:buNone/>
            </a:pPr>
            <a:r>
              <a:rPr b="1" lang="en" sz="1800"/>
              <a:t>Model Training &amp; Visualization</a:t>
            </a:r>
            <a:endParaRPr b="1" sz="1800"/>
          </a:p>
        </p:txBody>
      </p:sp>
      <p:sp>
        <p:nvSpPr>
          <p:cNvPr id="199" name="Google Shape;199;p29"/>
          <p:cNvSpPr txBox="1"/>
          <p:nvPr>
            <p:ph idx="1" type="body"/>
          </p:nvPr>
        </p:nvSpPr>
        <p:spPr>
          <a:xfrm>
            <a:off x="344021" y="867101"/>
            <a:ext cx="8526300" cy="900000"/>
          </a:xfrm>
          <a:prstGeom prst="rect">
            <a:avLst/>
          </a:prstGeom>
          <a:noFill/>
          <a:ln>
            <a:noFill/>
          </a:ln>
        </p:spPr>
        <p:txBody>
          <a:bodyPr anchorCtr="0" anchor="t" bIns="34275" lIns="68575" spcFirstLastPara="1" rIns="68575" wrap="square" tIns="34275">
            <a:noAutofit/>
          </a:bodyPr>
          <a:lstStyle/>
          <a:p>
            <a:pPr indent="-171450" lvl="0" marL="177800" rtl="0" algn="just">
              <a:lnSpc>
                <a:spcPct val="110000"/>
              </a:lnSpc>
              <a:spcBef>
                <a:spcPts val="0"/>
              </a:spcBef>
              <a:spcAft>
                <a:spcPts val="0"/>
              </a:spcAft>
              <a:buSzPts val="1500"/>
              <a:buFont typeface="Noto Sans Symbols"/>
              <a:buChar char="⮚"/>
            </a:pPr>
            <a:r>
              <a:rPr lang="en" sz="1500">
                <a:latin typeface="Times New Roman"/>
                <a:ea typeface="Times New Roman"/>
                <a:cs typeface="Times New Roman"/>
                <a:sym typeface="Times New Roman"/>
              </a:rPr>
              <a:t>The ANN model was trained using a dataset of sleep-related physiological parameters for binary stress detection. It achieved a 100% test accuracy, demonstrating its effectiveness in identifying stress levels based on input features.</a:t>
            </a:r>
            <a:endParaRPr/>
          </a:p>
          <a:p>
            <a:pPr indent="0" lvl="0" marL="0" rtl="0" algn="just">
              <a:lnSpc>
                <a:spcPct val="110000"/>
              </a:lnSpc>
              <a:spcBef>
                <a:spcPts val="800"/>
              </a:spcBef>
              <a:spcAft>
                <a:spcPts val="1200"/>
              </a:spcAft>
              <a:buSzPts val="1500"/>
              <a:buNone/>
            </a:pPr>
            <a:r>
              <a:t/>
            </a:r>
            <a:endParaRPr sz="1500"/>
          </a:p>
        </p:txBody>
      </p:sp>
      <p:pic>
        <p:nvPicPr>
          <p:cNvPr id="200" name="Google Shape;200;p29"/>
          <p:cNvPicPr preferRelativeResize="0"/>
          <p:nvPr/>
        </p:nvPicPr>
        <p:blipFill>
          <a:blip r:embed="rId3">
            <a:alphaModFix/>
          </a:blip>
          <a:stretch>
            <a:fillRect/>
          </a:stretch>
        </p:blipFill>
        <p:spPr>
          <a:xfrm>
            <a:off x="238781" y="1780275"/>
            <a:ext cx="3487014" cy="2652880"/>
          </a:xfrm>
          <a:prstGeom prst="rect">
            <a:avLst/>
          </a:prstGeom>
          <a:noFill/>
          <a:ln>
            <a:noFill/>
          </a:ln>
        </p:spPr>
      </p:pic>
      <p:pic>
        <p:nvPicPr>
          <p:cNvPr id="201" name="Google Shape;201;p29"/>
          <p:cNvPicPr preferRelativeResize="0"/>
          <p:nvPr/>
        </p:nvPicPr>
        <p:blipFill>
          <a:blip r:embed="rId4">
            <a:alphaModFix/>
          </a:blip>
          <a:stretch>
            <a:fillRect/>
          </a:stretch>
        </p:blipFill>
        <p:spPr>
          <a:xfrm>
            <a:off x="5008200" y="1832888"/>
            <a:ext cx="3560620" cy="25476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0"/>
          <p:cNvPicPr preferRelativeResize="0"/>
          <p:nvPr/>
        </p:nvPicPr>
        <p:blipFill>
          <a:blip r:embed="rId3">
            <a:alphaModFix/>
          </a:blip>
          <a:stretch>
            <a:fillRect/>
          </a:stretch>
        </p:blipFill>
        <p:spPr>
          <a:xfrm>
            <a:off x="152400" y="574988"/>
            <a:ext cx="8839202" cy="39935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1"/>
          <p:cNvPicPr preferRelativeResize="0"/>
          <p:nvPr/>
        </p:nvPicPr>
        <p:blipFill>
          <a:blip r:embed="rId3">
            <a:alphaModFix/>
          </a:blip>
          <a:stretch>
            <a:fillRect/>
          </a:stretch>
        </p:blipFill>
        <p:spPr>
          <a:xfrm>
            <a:off x="220050" y="605550"/>
            <a:ext cx="8703898" cy="393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nvSpPr>
        <p:spPr>
          <a:xfrm>
            <a:off x="1848525" y="2332075"/>
            <a:ext cx="55605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chemeClr val="dk2"/>
                </a:solidFill>
              </a:rPr>
              <a:t>Depending on the input values, the model classifies as stressed/not stressed</a:t>
            </a:r>
            <a:endParaRPr b="1" i="1" sz="1800">
              <a:solidFill>
                <a:schemeClr val="dk2"/>
              </a:solidFill>
            </a:endParaRPr>
          </a:p>
        </p:txBody>
      </p:sp>
      <p:pic>
        <p:nvPicPr>
          <p:cNvPr id="217" name="Google Shape;217;p32"/>
          <p:cNvPicPr preferRelativeResize="0"/>
          <p:nvPr/>
        </p:nvPicPr>
        <p:blipFill>
          <a:blip r:embed="rId3">
            <a:alphaModFix/>
          </a:blip>
          <a:stretch>
            <a:fillRect/>
          </a:stretch>
        </p:blipFill>
        <p:spPr>
          <a:xfrm>
            <a:off x="152400" y="152400"/>
            <a:ext cx="8703226" cy="2027276"/>
          </a:xfrm>
          <a:prstGeom prst="rect">
            <a:avLst/>
          </a:prstGeom>
          <a:noFill/>
          <a:ln>
            <a:noFill/>
          </a:ln>
        </p:spPr>
      </p:pic>
      <p:pic>
        <p:nvPicPr>
          <p:cNvPr id="218" name="Google Shape;218;p32"/>
          <p:cNvPicPr preferRelativeResize="0"/>
          <p:nvPr/>
        </p:nvPicPr>
        <p:blipFill>
          <a:blip r:embed="rId4">
            <a:alphaModFix/>
          </a:blip>
          <a:stretch>
            <a:fillRect/>
          </a:stretch>
        </p:blipFill>
        <p:spPr>
          <a:xfrm>
            <a:off x="152400" y="3188875"/>
            <a:ext cx="8703226" cy="180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2990550" y="290400"/>
            <a:ext cx="3162900" cy="109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Impact"/>
                <a:ea typeface="Impact"/>
                <a:cs typeface="Impact"/>
                <a:sym typeface="Impact"/>
              </a:rPr>
              <a:t>Table Of Contents</a:t>
            </a:r>
            <a:endParaRPr sz="3200">
              <a:latin typeface="Impact"/>
              <a:ea typeface="Impact"/>
              <a:cs typeface="Impact"/>
              <a:sym typeface="Impact"/>
            </a:endParaRPr>
          </a:p>
        </p:txBody>
      </p:sp>
      <p:sp>
        <p:nvSpPr>
          <p:cNvPr id="69" name="Google Shape;69;p15"/>
          <p:cNvSpPr txBox="1"/>
          <p:nvPr>
            <p:ph idx="1" type="body"/>
          </p:nvPr>
        </p:nvSpPr>
        <p:spPr>
          <a:xfrm>
            <a:off x="1764000" y="1389600"/>
            <a:ext cx="2808000" cy="3179400"/>
          </a:xfrm>
          <a:prstGeom prst="rect">
            <a:avLst/>
          </a:prstGeom>
          <a:solidFill>
            <a:schemeClr val="lt2"/>
          </a:solidFill>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500">
                <a:solidFill>
                  <a:schemeClr val="dk1"/>
                </a:solidFill>
              </a:rPr>
              <a:t>Introduction</a:t>
            </a:r>
            <a:endParaRPr b="1" sz="1500">
              <a:solidFill>
                <a:schemeClr val="dk1"/>
              </a:solidFill>
            </a:endParaRPr>
          </a:p>
          <a:p>
            <a:pPr indent="0" lvl="0" marL="0" rtl="0" algn="l">
              <a:lnSpc>
                <a:spcPct val="95000"/>
              </a:lnSpc>
              <a:spcBef>
                <a:spcPts val="1200"/>
              </a:spcBef>
              <a:spcAft>
                <a:spcPts val="0"/>
              </a:spcAft>
              <a:buSzPts val="852"/>
              <a:buNone/>
            </a:pPr>
            <a:r>
              <a:rPr b="1" lang="en" sz="1500">
                <a:solidFill>
                  <a:schemeClr val="dk1"/>
                </a:solidFill>
              </a:rPr>
              <a:t>Problem Statement</a:t>
            </a:r>
            <a:endParaRPr b="1" sz="1500">
              <a:solidFill>
                <a:schemeClr val="dk1"/>
              </a:solidFill>
            </a:endParaRPr>
          </a:p>
          <a:p>
            <a:pPr indent="0" lvl="0" marL="0" rtl="0" algn="l">
              <a:lnSpc>
                <a:spcPct val="95000"/>
              </a:lnSpc>
              <a:spcBef>
                <a:spcPts val="1200"/>
              </a:spcBef>
              <a:spcAft>
                <a:spcPts val="0"/>
              </a:spcAft>
              <a:buSzPts val="852"/>
              <a:buNone/>
            </a:pPr>
            <a:r>
              <a:rPr b="1" lang="en" sz="1500">
                <a:solidFill>
                  <a:schemeClr val="dk1"/>
                </a:solidFill>
              </a:rPr>
              <a:t>Objectives</a:t>
            </a:r>
            <a:endParaRPr b="1" sz="1500">
              <a:solidFill>
                <a:schemeClr val="dk1"/>
              </a:solidFill>
            </a:endParaRPr>
          </a:p>
          <a:p>
            <a:pPr indent="0" lvl="0" marL="0" rtl="0" algn="l">
              <a:lnSpc>
                <a:spcPct val="95000"/>
              </a:lnSpc>
              <a:spcBef>
                <a:spcPts val="1200"/>
              </a:spcBef>
              <a:spcAft>
                <a:spcPts val="0"/>
              </a:spcAft>
              <a:buSzPts val="852"/>
              <a:buNone/>
            </a:pPr>
            <a:r>
              <a:rPr b="1" lang="en" sz="1500">
                <a:solidFill>
                  <a:schemeClr val="dk1"/>
                </a:solidFill>
              </a:rPr>
              <a:t>Methodology</a:t>
            </a:r>
            <a:endParaRPr b="1" sz="1500">
              <a:solidFill>
                <a:schemeClr val="dk1"/>
              </a:solidFill>
            </a:endParaRPr>
          </a:p>
          <a:p>
            <a:pPr indent="-323850" lvl="0" marL="457200" rtl="0" algn="l">
              <a:lnSpc>
                <a:spcPct val="95000"/>
              </a:lnSpc>
              <a:spcBef>
                <a:spcPts val="1200"/>
              </a:spcBef>
              <a:spcAft>
                <a:spcPts val="0"/>
              </a:spcAft>
              <a:buClr>
                <a:schemeClr val="dk1"/>
              </a:buClr>
              <a:buSzPts val="1500"/>
              <a:buChar char="●"/>
            </a:pPr>
            <a:r>
              <a:rPr lang="en" sz="1500">
                <a:solidFill>
                  <a:schemeClr val="dk1"/>
                </a:solidFill>
              </a:rPr>
              <a:t>Data Collection</a:t>
            </a:r>
            <a:endParaRPr sz="1500">
              <a:solidFill>
                <a:schemeClr val="dk1"/>
              </a:solidFill>
            </a:endParaRPr>
          </a:p>
          <a:p>
            <a:pPr indent="-323850" lvl="0" marL="457200" rtl="0" algn="l">
              <a:lnSpc>
                <a:spcPct val="95000"/>
              </a:lnSpc>
              <a:spcBef>
                <a:spcPts val="0"/>
              </a:spcBef>
              <a:spcAft>
                <a:spcPts val="0"/>
              </a:spcAft>
              <a:buClr>
                <a:schemeClr val="dk1"/>
              </a:buClr>
              <a:buSzPts val="1500"/>
              <a:buChar char="●"/>
            </a:pPr>
            <a:r>
              <a:rPr lang="en" sz="1500">
                <a:solidFill>
                  <a:schemeClr val="dk1"/>
                </a:solidFill>
              </a:rPr>
              <a:t>Data Preprocessing</a:t>
            </a:r>
            <a:endParaRPr sz="1500">
              <a:solidFill>
                <a:schemeClr val="dk1"/>
              </a:solidFill>
            </a:endParaRPr>
          </a:p>
          <a:p>
            <a:pPr indent="-323850" lvl="0" marL="457200" rtl="0" algn="l">
              <a:lnSpc>
                <a:spcPct val="95000"/>
              </a:lnSpc>
              <a:spcBef>
                <a:spcPts val="0"/>
              </a:spcBef>
              <a:spcAft>
                <a:spcPts val="0"/>
              </a:spcAft>
              <a:buClr>
                <a:schemeClr val="dk1"/>
              </a:buClr>
              <a:buSzPts val="1500"/>
              <a:buChar char="●"/>
            </a:pPr>
            <a:r>
              <a:rPr lang="en" sz="1500">
                <a:solidFill>
                  <a:schemeClr val="dk1"/>
                </a:solidFill>
              </a:rPr>
              <a:t>Model Selection</a:t>
            </a:r>
            <a:endParaRPr sz="1500"/>
          </a:p>
        </p:txBody>
      </p:sp>
      <p:sp>
        <p:nvSpPr>
          <p:cNvPr id="70" name="Google Shape;70;p15"/>
          <p:cNvSpPr txBox="1"/>
          <p:nvPr>
            <p:ph idx="1" type="body"/>
          </p:nvPr>
        </p:nvSpPr>
        <p:spPr>
          <a:xfrm>
            <a:off x="4572000" y="1389600"/>
            <a:ext cx="2808000" cy="3179400"/>
          </a:xfrm>
          <a:prstGeom prst="rect">
            <a:avLst/>
          </a:prstGeom>
          <a:solidFill>
            <a:schemeClr val="lt2"/>
          </a:solidFill>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1100"/>
              <a:buFont typeface="Arial"/>
              <a:buNone/>
            </a:pPr>
            <a:r>
              <a:rPr b="1" lang="en" sz="1500">
                <a:solidFill>
                  <a:schemeClr val="dk1"/>
                </a:solidFill>
              </a:rPr>
              <a:t>Implementation</a:t>
            </a:r>
            <a:endParaRPr b="1" sz="1500">
              <a:solidFill>
                <a:schemeClr val="dk1"/>
              </a:solidFill>
            </a:endParaRPr>
          </a:p>
          <a:p>
            <a:pPr indent="0" lvl="0" marL="0" rtl="0" algn="l">
              <a:lnSpc>
                <a:spcPct val="95000"/>
              </a:lnSpc>
              <a:spcBef>
                <a:spcPts val="1200"/>
              </a:spcBef>
              <a:spcAft>
                <a:spcPts val="0"/>
              </a:spcAft>
              <a:buClr>
                <a:schemeClr val="dk1"/>
              </a:buClr>
              <a:buSzPts val="1100"/>
              <a:buFont typeface="Arial"/>
              <a:buNone/>
            </a:pPr>
            <a:r>
              <a:rPr b="1" lang="en" sz="1500">
                <a:solidFill>
                  <a:schemeClr val="dk1"/>
                </a:solidFill>
              </a:rPr>
              <a:t>Results and Evaluation</a:t>
            </a:r>
            <a:endParaRPr b="1" sz="1500">
              <a:solidFill>
                <a:schemeClr val="dk1"/>
              </a:solidFill>
            </a:endParaRPr>
          </a:p>
          <a:p>
            <a:pPr indent="0" lvl="0" marL="0" rtl="0" algn="l">
              <a:lnSpc>
                <a:spcPct val="95000"/>
              </a:lnSpc>
              <a:spcBef>
                <a:spcPts val="1200"/>
              </a:spcBef>
              <a:spcAft>
                <a:spcPts val="1200"/>
              </a:spcAft>
              <a:buNone/>
            </a:pPr>
            <a:r>
              <a:rPr b="1" lang="en" sz="1500">
                <a:solidFill>
                  <a:schemeClr val="dk1"/>
                </a:solidFill>
              </a:rPr>
              <a:t>Conclusion</a:t>
            </a:r>
            <a:endParaRPr b="1" sz="15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Results</a:t>
            </a:r>
            <a:endParaRPr>
              <a:latin typeface="Impact"/>
              <a:ea typeface="Impact"/>
              <a:cs typeface="Impact"/>
              <a:sym typeface="Impact"/>
            </a:endParaRPr>
          </a:p>
        </p:txBody>
      </p:sp>
      <p:sp>
        <p:nvSpPr>
          <p:cNvPr id="224" name="Google Shape;22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chemeClr val="dk1"/>
              </a:buClr>
              <a:buSzPts val="1700"/>
              <a:buChar char="●"/>
            </a:pPr>
            <a:r>
              <a:rPr lang="en" sz="1700">
                <a:solidFill>
                  <a:schemeClr val="dk1"/>
                </a:solidFill>
              </a:rPr>
              <a:t>The ANN model achieved a decent accuracy in predicting stress levels which can be improved with further training, validating its reliability for real-time applications. It identified stress patterns across varied test cases, demonstrating stable performance and prediction consistency. </a:t>
            </a:r>
            <a:endParaRPr sz="1700">
              <a:solidFill>
                <a:schemeClr val="dk1"/>
              </a:solidFill>
            </a:endParaRPr>
          </a:p>
          <a:p>
            <a:pPr indent="0" lvl="0" marL="457200" rtl="0" algn="l">
              <a:spcBef>
                <a:spcPts val="1200"/>
              </a:spcBef>
              <a:spcAft>
                <a:spcPts val="0"/>
              </a:spcAft>
              <a:buNone/>
            </a:pPr>
            <a:r>
              <a:t/>
            </a:r>
            <a:endParaRPr sz="1700">
              <a:solidFill>
                <a:schemeClr val="dk1"/>
              </a:solidFill>
            </a:endParaRPr>
          </a:p>
          <a:p>
            <a:pPr indent="-336550" lvl="0" marL="457200" rtl="0" algn="l">
              <a:spcBef>
                <a:spcPts val="1200"/>
              </a:spcBef>
              <a:spcAft>
                <a:spcPts val="0"/>
              </a:spcAft>
              <a:buClr>
                <a:schemeClr val="dk1"/>
              </a:buClr>
              <a:buSzPts val="1700"/>
              <a:buChar char="●"/>
            </a:pPr>
            <a:r>
              <a:rPr lang="en" sz="1700">
                <a:solidFill>
                  <a:schemeClr val="dk1"/>
                </a:solidFill>
              </a:rPr>
              <a:t>The Django web application further enhances accessibility by providing a user-friendly platform where users can input data and instantly receive stress predictions, making the solution both practical and easy to use.</a:t>
            </a:r>
            <a:endParaRPr sz="1700">
              <a:solidFill>
                <a:schemeClr val="dk1"/>
              </a:solidFill>
            </a:endParaRPr>
          </a:p>
        </p:txBody>
      </p:sp>
      <p:pic>
        <p:nvPicPr>
          <p:cNvPr id="225" name="Google Shape;225;p33"/>
          <p:cNvPicPr preferRelativeResize="0"/>
          <p:nvPr/>
        </p:nvPicPr>
        <p:blipFill>
          <a:blip r:embed="rId3">
            <a:alphaModFix amt="12000"/>
          </a:blip>
          <a:stretch>
            <a:fillRect/>
          </a:stretch>
        </p:blipFill>
        <p:spPr>
          <a:xfrm>
            <a:off x="3316987" y="1316737"/>
            <a:ext cx="2510025" cy="251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Conclusion</a:t>
            </a:r>
            <a:endParaRPr>
              <a:latin typeface="Impact"/>
              <a:ea typeface="Impact"/>
              <a:cs typeface="Impact"/>
              <a:sym typeface="Impact"/>
            </a:endParaRPr>
          </a:p>
        </p:txBody>
      </p:sp>
      <p:sp>
        <p:nvSpPr>
          <p:cNvPr id="231" name="Google Shape;23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700">
                <a:solidFill>
                  <a:schemeClr val="dk1"/>
                </a:solidFill>
              </a:rPr>
              <a:t>This project successfully integrates machine learning with a web-based interface, allowing users to gain insights into their stress levels through easily accessible technology. The project highlights the power of predictive modeling in health monitoring, and with further improvements, this system could help individuals manage and understand stress in daily life.</a:t>
            </a:r>
            <a:endParaRPr sz="1700">
              <a:solidFill>
                <a:schemeClr val="dk1"/>
              </a:solidFill>
            </a:endParaRPr>
          </a:p>
        </p:txBody>
      </p:sp>
      <p:pic>
        <p:nvPicPr>
          <p:cNvPr id="232" name="Google Shape;232;p34"/>
          <p:cNvPicPr preferRelativeResize="0"/>
          <p:nvPr/>
        </p:nvPicPr>
        <p:blipFill>
          <a:blip r:embed="rId3">
            <a:alphaModFix/>
          </a:blip>
          <a:stretch>
            <a:fillRect/>
          </a:stretch>
        </p:blipFill>
        <p:spPr>
          <a:xfrm>
            <a:off x="6534925" y="2686075"/>
            <a:ext cx="2457425" cy="2457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Introduction</a:t>
            </a:r>
            <a:endParaRPr>
              <a:latin typeface="Impact"/>
              <a:ea typeface="Impact"/>
              <a:cs typeface="Impact"/>
              <a:sym typeface="Impact"/>
            </a:endParaRPr>
          </a:p>
        </p:txBody>
      </p:sp>
      <p:sp>
        <p:nvSpPr>
          <p:cNvPr id="76" name="Google Shape;76;p16"/>
          <p:cNvSpPr txBox="1"/>
          <p:nvPr>
            <p:ph idx="1" type="body"/>
          </p:nvPr>
        </p:nvSpPr>
        <p:spPr>
          <a:xfrm>
            <a:off x="311700" y="1152475"/>
            <a:ext cx="452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What is Stress?</a:t>
            </a:r>
            <a:endParaRPr b="1" sz="1700">
              <a:solidFill>
                <a:schemeClr val="dk1"/>
              </a:solidFill>
            </a:endParaRPr>
          </a:p>
          <a:p>
            <a:pPr indent="-336550" lvl="0" marL="457200" rtl="0" algn="l">
              <a:spcBef>
                <a:spcPts val="1200"/>
              </a:spcBef>
              <a:spcAft>
                <a:spcPts val="0"/>
              </a:spcAft>
              <a:buClr>
                <a:schemeClr val="dk1"/>
              </a:buClr>
              <a:buSzPts val="1700"/>
              <a:buChar char="●"/>
            </a:pPr>
            <a:r>
              <a:rPr lang="en" sz="1700">
                <a:solidFill>
                  <a:schemeClr val="dk1"/>
                </a:solidFill>
              </a:rPr>
              <a:t>Stress is a physical, mental, or emotional response to external pressures or challenges, often impacting overall well-being and performance.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Chronic stress can lead to severe health problems, such as cardiovascular diseases, mental health disorders, and immune system suppression.</a:t>
            </a:r>
            <a:endParaRPr sz="1700"/>
          </a:p>
        </p:txBody>
      </p:sp>
      <p:pic>
        <p:nvPicPr>
          <p:cNvPr id="77" name="Google Shape;77;p16"/>
          <p:cNvPicPr preferRelativeResize="0"/>
          <p:nvPr/>
        </p:nvPicPr>
        <p:blipFill>
          <a:blip r:embed="rId3">
            <a:alphaModFix/>
          </a:blip>
          <a:stretch>
            <a:fillRect/>
          </a:stretch>
        </p:blipFill>
        <p:spPr>
          <a:xfrm>
            <a:off x="5005600" y="661263"/>
            <a:ext cx="3579241"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Introduction</a:t>
            </a:r>
            <a:endParaRPr>
              <a:latin typeface="Impact"/>
              <a:ea typeface="Impact"/>
              <a:cs typeface="Impact"/>
              <a:sym typeface="Impact"/>
            </a:endParaRPr>
          </a:p>
        </p:txBody>
      </p:sp>
      <p:sp>
        <p:nvSpPr>
          <p:cNvPr id="83" name="Google Shape;83;p17"/>
          <p:cNvSpPr txBox="1"/>
          <p:nvPr>
            <p:ph idx="1" type="body"/>
          </p:nvPr>
        </p:nvSpPr>
        <p:spPr>
          <a:xfrm>
            <a:off x="4572000" y="1152450"/>
            <a:ext cx="4517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700">
                <a:solidFill>
                  <a:schemeClr val="dk1"/>
                </a:solidFill>
              </a:rPr>
              <a:t>Challenges in Stress Detection</a:t>
            </a:r>
            <a:endParaRPr b="1" sz="1700">
              <a:solidFill>
                <a:schemeClr val="dk1"/>
              </a:solidFill>
            </a:endParaRPr>
          </a:p>
          <a:p>
            <a:pPr indent="0" lvl="0" marL="0" rtl="0" algn="l">
              <a:spcBef>
                <a:spcPts val="1200"/>
              </a:spcBef>
              <a:spcAft>
                <a:spcPts val="0"/>
              </a:spcAft>
              <a:buNone/>
            </a:pPr>
            <a:r>
              <a:rPr lang="en" sz="1700">
                <a:solidFill>
                  <a:schemeClr val="dk1"/>
                </a:solidFill>
              </a:rPr>
              <a:t>Traditional stress assessment relies on self-reported surveys, which are subjective and may lack real-time accuracy.</a:t>
            </a:r>
            <a:endParaRPr sz="1700">
              <a:solidFill>
                <a:schemeClr val="dk1"/>
              </a:solidFill>
            </a:endParaRPr>
          </a:p>
          <a:p>
            <a:pPr indent="0" lvl="0" marL="0" rtl="0" algn="l">
              <a:spcBef>
                <a:spcPts val="1200"/>
              </a:spcBef>
              <a:spcAft>
                <a:spcPts val="1200"/>
              </a:spcAft>
              <a:buNone/>
            </a:pPr>
            <a:r>
              <a:rPr lang="en" sz="1700">
                <a:solidFill>
                  <a:schemeClr val="dk1"/>
                </a:solidFill>
              </a:rPr>
              <a:t>Artificial Neural Networks (ANNs), particularly, are powerful in handling complex datasets, learning from non-linear relationships, and making accurate predictions based on physiological markers.</a:t>
            </a:r>
            <a:endParaRPr b="1" sz="1700">
              <a:solidFill>
                <a:schemeClr val="dk1"/>
              </a:solidFill>
            </a:endParaRPr>
          </a:p>
        </p:txBody>
      </p:sp>
      <p:pic>
        <p:nvPicPr>
          <p:cNvPr id="84" name="Google Shape;84;p17"/>
          <p:cNvPicPr preferRelativeResize="0"/>
          <p:nvPr/>
        </p:nvPicPr>
        <p:blipFill>
          <a:blip r:embed="rId3">
            <a:alphaModFix/>
          </a:blip>
          <a:stretch>
            <a:fillRect/>
          </a:stretch>
        </p:blipFill>
        <p:spPr>
          <a:xfrm>
            <a:off x="311700" y="950175"/>
            <a:ext cx="3820975"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Problem Statement</a:t>
            </a:r>
            <a:endParaRPr>
              <a:latin typeface="Impact"/>
              <a:ea typeface="Impact"/>
              <a:cs typeface="Impact"/>
              <a:sym typeface="Impact"/>
            </a:endParaRPr>
          </a:p>
        </p:txBody>
      </p:sp>
      <p:sp>
        <p:nvSpPr>
          <p:cNvPr id="90" name="Google Shape;90;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700">
                <a:solidFill>
                  <a:schemeClr val="dk1"/>
                </a:solidFill>
              </a:rPr>
              <a:t>The Need for Real-Time, Objective, and Accessible Stress Detection</a:t>
            </a:r>
            <a:endParaRPr b="1" sz="1700">
              <a:solidFill>
                <a:schemeClr val="dk1"/>
              </a:solidFill>
            </a:endParaRPr>
          </a:p>
          <a:p>
            <a:pPr indent="0" lvl="0" marL="0" rtl="0" algn="l">
              <a:spcBef>
                <a:spcPts val="1200"/>
              </a:spcBef>
              <a:spcAft>
                <a:spcPts val="1200"/>
              </a:spcAft>
              <a:buNone/>
            </a:pPr>
            <a:r>
              <a:rPr lang="en" sz="1700">
                <a:solidFill>
                  <a:schemeClr val="dk1"/>
                </a:solidFill>
              </a:rPr>
              <a:t>With the advancements in wearable technology and biosensors, physiological data like heart rate, EEG, and respiratory rate are readily available. However, efficiently interpreting this data to accurately detect stress in real-time remains a challenge.</a:t>
            </a:r>
            <a:endParaRPr b="1" sz="1700">
              <a:solidFill>
                <a:schemeClr val="dk1"/>
              </a:solidFill>
            </a:endParaRPr>
          </a:p>
        </p:txBody>
      </p:sp>
      <p:pic>
        <p:nvPicPr>
          <p:cNvPr id="91" name="Google Shape;91;p18"/>
          <p:cNvPicPr preferRelativeResize="0"/>
          <p:nvPr/>
        </p:nvPicPr>
        <p:blipFill>
          <a:blip r:embed="rId3">
            <a:alphaModFix/>
          </a:blip>
          <a:stretch>
            <a:fillRect/>
          </a:stretch>
        </p:blipFill>
        <p:spPr>
          <a:xfrm>
            <a:off x="5011325" y="661263"/>
            <a:ext cx="3820975"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Problem Statement</a:t>
            </a:r>
            <a:endParaRPr>
              <a:latin typeface="Impact"/>
              <a:ea typeface="Impact"/>
              <a:cs typeface="Impact"/>
              <a:sym typeface="Impact"/>
            </a:endParaRPr>
          </a:p>
        </p:txBody>
      </p:sp>
      <p:sp>
        <p:nvSpPr>
          <p:cNvPr id="97" name="Google Shape;97;p19"/>
          <p:cNvSpPr txBox="1"/>
          <p:nvPr>
            <p:ph idx="1" type="body"/>
          </p:nvPr>
        </p:nvSpPr>
        <p:spPr>
          <a:xfrm>
            <a:off x="4572000" y="11403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Objective of the Project</a:t>
            </a:r>
            <a:endParaRPr b="1"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Goal</a:t>
            </a:r>
            <a:r>
              <a:rPr lang="en" sz="1700">
                <a:solidFill>
                  <a:schemeClr val="dk1"/>
                </a:solidFill>
              </a:rPr>
              <a:t>: Develop a machine learning model capable of detecting stress based on physiological data inputs through the application of an Artificial Neural Network (ANN).</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Outcome</a:t>
            </a:r>
            <a:r>
              <a:rPr lang="en" sz="1700">
                <a:solidFill>
                  <a:schemeClr val="dk1"/>
                </a:solidFill>
              </a:rPr>
              <a:t>: A web application accessible from wearable data inputs, aiming to enhance self-awareness, timely intervention, and overall well-being.</a:t>
            </a:r>
            <a:endParaRPr b="1" sz="1700">
              <a:solidFill>
                <a:schemeClr val="dk1"/>
              </a:solidFill>
            </a:endParaRPr>
          </a:p>
        </p:txBody>
      </p:sp>
      <p:pic>
        <p:nvPicPr>
          <p:cNvPr id="98" name="Google Shape;98;p19"/>
          <p:cNvPicPr preferRelativeResize="0"/>
          <p:nvPr/>
        </p:nvPicPr>
        <p:blipFill>
          <a:blip r:embed="rId3">
            <a:alphaModFix/>
          </a:blip>
          <a:stretch>
            <a:fillRect/>
          </a:stretch>
        </p:blipFill>
        <p:spPr>
          <a:xfrm>
            <a:off x="152400" y="1170125"/>
            <a:ext cx="4267200" cy="33542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p:nvPr/>
        </p:nvSpPr>
        <p:spPr>
          <a:xfrm>
            <a:off x="0" y="0"/>
            <a:ext cx="9141900" cy="514350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595959"/>
              </a:solidFill>
              <a:latin typeface="Avenir"/>
              <a:ea typeface="Avenir"/>
              <a:cs typeface="Avenir"/>
              <a:sym typeface="Avenir"/>
            </a:endParaRPr>
          </a:p>
        </p:txBody>
      </p:sp>
      <p:grpSp>
        <p:nvGrpSpPr>
          <p:cNvPr id="104" name="Google Shape;104;p20"/>
          <p:cNvGrpSpPr/>
          <p:nvPr/>
        </p:nvGrpSpPr>
        <p:grpSpPr>
          <a:xfrm>
            <a:off x="3348661" y="0"/>
            <a:ext cx="5793053" cy="5143500"/>
            <a:chOff x="4464881" y="0"/>
            <a:chExt cx="7724071" cy="6858001"/>
          </a:xfrm>
        </p:grpSpPr>
        <p:pic>
          <p:nvPicPr>
            <p:cNvPr id="105" name="Google Shape;105;p20"/>
            <p:cNvPicPr preferRelativeResize="0"/>
            <p:nvPr/>
          </p:nvPicPr>
          <p:blipFill rotWithShape="1">
            <a:blip r:embed="rId4">
              <a:alphaModFix amt="10000"/>
            </a:blip>
            <a:srcRect b="0" l="0" r="0" t="0"/>
            <a:stretch/>
          </p:blipFill>
          <p:spPr>
            <a:xfrm>
              <a:off x="7073255" y="0"/>
              <a:ext cx="5115697" cy="6858000"/>
            </a:xfrm>
            <a:prstGeom prst="rect">
              <a:avLst/>
            </a:prstGeom>
            <a:noFill/>
            <a:ln>
              <a:noFill/>
            </a:ln>
          </p:spPr>
        </p:pic>
        <p:pic>
          <p:nvPicPr>
            <p:cNvPr id="106" name="Google Shape;106;p20"/>
            <p:cNvPicPr preferRelativeResize="0"/>
            <p:nvPr/>
          </p:nvPicPr>
          <p:blipFill rotWithShape="1">
            <a:blip r:embed="rId5">
              <a:alphaModFix amt="7000"/>
            </a:blip>
            <a:srcRect b="0" l="0" r="0" t="0"/>
            <a:stretch/>
          </p:blipFill>
          <p:spPr>
            <a:xfrm rot="-5400000">
              <a:off x="5412135" y="-947254"/>
              <a:ext cx="5562598" cy="7457106"/>
            </a:xfrm>
            <a:prstGeom prst="rect">
              <a:avLst/>
            </a:prstGeom>
            <a:noFill/>
            <a:ln>
              <a:noFill/>
            </a:ln>
          </p:spPr>
        </p:pic>
      </p:grpSp>
      <p:sp>
        <p:nvSpPr>
          <p:cNvPr id="107" name="Google Shape;107;p20"/>
          <p:cNvSpPr txBox="1"/>
          <p:nvPr>
            <p:ph type="title"/>
          </p:nvPr>
        </p:nvSpPr>
        <p:spPr>
          <a:xfrm>
            <a:off x="820793" y="285750"/>
            <a:ext cx="7502400" cy="1543200"/>
          </a:xfrm>
          <a:prstGeom prst="rect">
            <a:avLst/>
          </a:prstGeom>
          <a:noFill/>
          <a:ln>
            <a:noFill/>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3300"/>
              <a:buFont typeface="Times New Roman"/>
              <a:buNone/>
            </a:pPr>
            <a:r>
              <a:rPr b="1" lang="en">
                <a:latin typeface="Times New Roman"/>
                <a:ea typeface="Times New Roman"/>
                <a:cs typeface="Times New Roman"/>
                <a:sym typeface="Times New Roman"/>
              </a:rPr>
              <a:t>PROJECT OVERVIEW</a:t>
            </a:r>
            <a:endParaRPr b="1">
              <a:latin typeface="Times New Roman"/>
              <a:ea typeface="Times New Roman"/>
              <a:cs typeface="Times New Roman"/>
              <a:sym typeface="Times New Roman"/>
            </a:endParaRPr>
          </a:p>
        </p:txBody>
      </p:sp>
      <p:sp>
        <p:nvSpPr>
          <p:cNvPr id="108" name="Google Shape;108;p20"/>
          <p:cNvSpPr txBox="1"/>
          <p:nvPr>
            <p:ph idx="1" type="body"/>
          </p:nvPr>
        </p:nvSpPr>
        <p:spPr>
          <a:xfrm flipH="1">
            <a:off x="11876678" y="3223560"/>
            <a:ext cx="484500" cy="20037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1200"/>
              </a:spcAft>
              <a:buSzPts val="1500"/>
              <a:buNone/>
            </a:pPr>
            <a:r>
              <a:t/>
            </a:r>
            <a:endParaRPr b="1" sz="1500">
              <a:latin typeface="Times New Roman"/>
              <a:ea typeface="Times New Roman"/>
              <a:cs typeface="Times New Roman"/>
              <a:sym typeface="Times New Roman"/>
            </a:endParaRPr>
          </a:p>
        </p:txBody>
      </p:sp>
      <p:grpSp>
        <p:nvGrpSpPr>
          <p:cNvPr id="109" name="Google Shape;109;p20"/>
          <p:cNvGrpSpPr/>
          <p:nvPr/>
        </p:nvGrpSpPr>
        <p:grpSpPr>
          <a:xfrm>
            <a:off x="1195506" y="1887635"/>
            <a:ext cx="6752954" cy="2743291"/>
            <a:chOff x="755808" y="2247"/>
            <a:chExt cx="9003938" cy="3657721"/>
          </a:xfrm>
        </p:grpSpPr>
        <p:sp>
          <p:nvSpPr>
            <p:cNvPr id="110" name="Google Shape;110;p20"/>
            <p:cNvSpPr/>
            <p:nvPr/>
          </p:nvSpPr>
          <p:spPr>
            <a:xfrm>
              <a:off x="755808" y="2247"/>
              <a:ext cx="2813700" cy="1688100"/>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 name="Google Shape;111;p20"/>
            <p:cNvSpPr txBox="1"/>
            <p:nvPr/>
          </p:nvSpPr>
          <p:spPr>
            <a:xfrm>
              <a:off x="755808" y="2247"/>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CREATE A NEW USER ACCOUNT</a:t>
              </a:r>
              <a:r>
                <a:rPr b="0" i="0" lang="en" sz="1400" u="none" cap="none" strike="noStrike">
                  <a:solidFill>
                    <a:schemeClr val="lt1"/>
                  </a:solidFill>
                  <a:latin typeface="Avenir"/>
                  <a:ea typeface="Avenir"/>
                  <a:cs typeface="Avenir"/>
                  <a:sym typeface="Avenir"/>
                </a:rPr>
                <a:t> to access the stress detection application.</a:t>
              </a:r>
              <a:endParaRPr b="0" i="0" sz="1400" u="none" cap="none" strike="noStrike">
                <a:solidFill>
                  <a:schemeClr val="lt1"/>
                </a:solidFill>
                <a:latin typeface="Avenir"/>
                <a:ea typeface="Avenir"/>
                <a:cs typeface="Avenir"/>
                <a:sym typeface="Avenir"/>
              </a:endParaRPr>
            </a:p>
          </p:txBody>
        </p:sp>
        <p:sp>
          <p:nvSpPr>
            <p:cNvPr id="112" name="Google Shape;112;p20"/>
            <p:cNvSpPr/>
            <p:nvPr/>
          </p:nvSpPr>
          <p:spPr>
            <a:xfrm>
              <a:off x="3850927" y="2247"/>
              <a:ext cx="2813700" cy="1688100"/>
            </a:xfrm>
            <a:prstGeom prst="rect">
              <a:avLst/>
            </a:prstGeom>
            <a:solidFill>
              <a:srgbClr val="A29AB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20"/>
            <p:cNvSpPr txBox="1"/>
            <p:nvPr/>
          </p:nvSpPr>
          <p:spPr>
            <a:xfrm>
              <a:off x="3850927" y="2247"/>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LOGIN WITH YOUR USERNAME AND PASSWORD</a:t>
              </a:r>
              <a:r>
                <a:rPr b="0" i="0" lang="en" sz="1400" u="none" cap="none" strike="noStrike">
                  <a:solidFill>
                    <a:schemeClr val="lt1"/>
                  </a:solidFill>
                  <a:latin typeface="Avenir"/>
                  <a:ea typeface="Avenir"/>
                  <a:cs typeface="Avenir"/>
                  <a:sym typeface="Avenir"/>
                </a:rPr>
                <a:t> to secure your personalized dashboard.</a:t>
              </a:r>
              <a:endParaRPr b="0" i="0" sz="1400" u="none" cap="none" strike="noStrike">
                <a:solidFill>
                  <a:schemeClr val="lt1"/>
                </a:solidFill>
                <a:latin typeface="Avenir"/>
                <a:ea typeface="Avenir"/>
                <a:cs typeface="Avenir"/>
                <a:sym typeface="Avenir"/>
              </a:endParaRPr>
            </a:p>
          </p:txBody>
        </p:sp>
        <p:sp>
          <p:nvSpPr>
            <p:cNvPr id="114" name="Google Shape;114;p20"/>
            <p:cNvSpPr/>
            <p:nvPr/>
          </p:nvSpPr>
          <p:spPr>
            <a:xfrm>
              <a:off x="6946046" y="2247"/>
              <a:ext cx="2813700" cy="1688100"/>
            </a:xfrm>
            <a:prstGeom prst="rect">
              <a:avLst/>
            </a:prstGeom>
            <a:solidFill>
              <a:srgbClr val="8CBABE"/>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5" name="Google Shape;115;p20"/>
            <p:cNvSpPr txBox="1"/>
            <p:nvPr/>
          </p:nvSpPr>
          <p:spPr>
            <a:xfrm>
              <a:off x="6946046" y="2247"/>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INPUT HEALTH DATA</a:t>
              </a:r>
              <a:r>
                <a:rPr b="0" i="0" lang="en" sz="1400" u="none" cap="none" strike="noStrike">
                  <a:solidFill>
                    <a:schemeClr val="lt1"/>
                  </a:solidFill>
                  <a:latin typeface="Avenir"/>
                  <a:ea typeface="Avenir"/>
                  <a:cs typeface="Avenir"/>
                  <a:sym typeface="Avenir"/>
                </a:rPr>
                <a:t> including Snoring Rate, Respiratory Rate, Body Temperature, Limb Movement, and more.</a:t>
              </a:r>
              <a:endParaRPr b="0" i="0" sz="1400" u="none" cap="none" strike="noStrike">
                <a:solidFill>
                  <a:schemeClr val="lt1"/>
                </a:solidFill>
                <a:latin typeface="Avenir"/>
                <a:ea typeface="Avenir"/>
                <a:cs typeface="Avenir"/>
                <a:sym typeface="Avenir"/>
              </a:endParaRPr>
            </a:p>
          </p:txBody>
        </p:sp>
        <p:sp>
          <p:nvSpPr>
            <p:cNvPr id="116" name="Google Shape;116;p20"/>
            <p:cNvSpPr/>
            <p:nvPr/>
          </p:nvSpPr>
          <p:spPr>
            <a:xfrm>
              <a:off x="2303368" y="1971868"/>
              <a:ext cx="2813700" cy="1688100"/>
            </a:xfrm>
            <a:prstGeom prst="rect">
              <a:avLst/>
            </a:prstGeom>
            <a:solidFill>
              <a:srgbClr val="8CC47D"/>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7" name="Google Shape;117;p20"/>
            <p:cNvSpPr txBox="1"/>
            <p:nvPr/>
          </p:nvSpPr>
          <p:spPr>
            <a:xfrm>
              <a:off x="2303368" y="1971868"/>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RECEIVE STRESS PREDICTION RESULTS</a:t>
              </a:r>
              <a:r>
                <a:rPr b="0" i="0" lang="en" sz="1400" u="none" cap="none" strike="noStrike">
                  <a:solidFill>
                    <a:schemeClr val="lt1"/>
                  </a:solidFill>
                  <a:latin typeface="Avenir"/>
                  <a:ea typeface="Avenir"/>
                  <a:cs typeface="Avenir"/>
                  <a:sym typeface="Avenir"/>
                </a:rPr>
                <a:t> generated by the Artificial Neural Network (ANN) model to monitor and manage stress levels.</a:t>
              </a:r>
              <a:endParaRPr b="0" i="0" sz="1400" u="none" cap="none" strike="noStrike">
                <a:solidFill>
                  <a:schemeClr val="lt1"/>
                </a:solidFill>
                <a:latin typeface="Avenir"/>
                <a:ea typeface="Avenir"/>
                <a:cs typeface="Avenir"/>
                <a:sym typeface="Avenir"/>
              </a:endParaRPr>
            </a:p>
          </p:txBody>
        </p:sp>
        <p:sp>
          <p:nvSpPr>
            <p:cNvPr id="118" name="Google Shape;118;p20"/>
            <p:cNvSpPr/>
            <p:nvPr/>
          </p:nvSpPr>
          <p:spPr>
            <a:xfrm>
              <a:off x="5398487" y="1971868"/>
              <a:ext cx="2813700" cy="1688100"/>
            </a:xfrm>
            <a:prstGeom prst="rect">
              <a:avLst/>
            </a:prstGeom>
            <a:solidFill>
              <a:srgbClr val="CB966E"/>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 name="Google Shape;119;p20"/>
            <p:cNvSpPr txBox="1"/>
            <p:nvPr/>
          </p:nvSpPr>
          <p:spPr>
            <a:xfrm>
              <a:off x="5398487" y="1971868"/>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VIEW PAST PREDICTIONS</a:t>
              </a:r>
              <a:r>
                <a:rPr b="0" i="0" lang="en" sz="1400" u="none" cap="none" strike="noStrike">
                  <a:solidFill>
                    <a:schemeClr val="lt1"/>
                  </a:solidFill>
                  <a:latin typeface="Avenir"/>
                  <a:ea typeface="Avenir"/>
                  <a:cs typeface="Avenir"/>
                  <a:sym typeface="Avenir"/>
                </a:rPr>
                <a:t> and health data, providing insights into your stress patterns over time.</a:t>
              </a:r>
              <a:endParaRPr b="0" i="0" sz="1400" u="none" cap="none" strike="noStrike">
                <a:solidFill>
                  <a:schemeClr val="lt1"/>
                </a:solidFill>
                <a:latin typeface="Avenir"/>
                <a:ea typeface="Avenir"/>
                <a:cs typeface="Avenir"/>
                <a:sym typeface="Aveni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Objectives</a:t>
            </a:r>
            <a:endParaRPr>
              <a:latin typeface="Impact"/>
              <a:ea typeface="Impact"/>
              <a:cs typeface="Impact"/>
              <a:sym typeface="Impact"/>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chemeClr val="dk1"/>
              </a:buClr>
              <a:buSzPts val="1700"/>
              <a:buAutoNum type="arabicPeriod"/>
            </a:pPr>
            <a:r>
              <a:rPr b="1" lang="en" sz="1700">
                <a:solidFill>
                  <a:schemeClr val="dk1"/>
                </a:solidFill>
              </a:rPr>
              <a:t>Develop an Accurate Stress Detection Model : </a:t>
            </a:r>
            <a:r>
              <a:rPr lang="en" sz="1700">
                <a:solidFill>
                  <a:schemeClr val="dk1"/>
                </a:solidFill>
              </a:rPr>
              <a:t>Use machine learning, specifically an Artificial Neural Network (ANN), to create a reliable model that can predict stress levels based on physiological data inputs.</a:t>
            </a:r>
            <a:endParaRPr sz="1700">
              <a:solidFill>
                <a:schemeClr val="dk1"/>
              </a:solidFill>
            </a:endParaRPr>
          </a:p>
          <a:p>
            <a:pPr indent="-336550" lvl="1" marL="914400" rtl="0" algn="l">
              <a:spcBef>
                <a:spcPts val="0"/>
              </a:spcBef>
              <a:spcAft>
                <a:spcPts val="0"/>
              </a:spcAft>
              <a:buClr>
                <a:schemeClr val="dk1"/>
              </a:buClr>
              <a:buSzPts val="1700"/>
              <a:buChar char="○"/>
            </a:pPr>
            <a:r>
              <a:rPr b="1" lang="en" sz="1700">
                <a:solidFill>
                  <a:schemeClr val="dk1"/>
                </a:solidFill>
              </a:rPr>
              <a:t>Outcome</a:t>
            </a:r>
            <a:r>
              <a:rPr lang="en" sz="1700">
                <a:solidFill>
                  <a:schemeClr val="dk1"/>
                </a:solidFill>
              </a:rPr>
              <a:t>: A model that accurately classifies stress as either present or absent, based on various bio-signals.</a:t>
            </a:r>
            <a:endParaRPr sz="1700">
              <a:solidFill>
                <a:schemeClr val="dk1"/>
              </a:solidFill>
            </a:endParaRPr>
          </a:p>
          <a:p>
            <a:pPr indent="-336550" lvl="0" marL="457200" rtl="0" algn="l">
              <a:spcBef>
                <a:spcPts val="0"/>
              </a:spcBef>
              <a:spcAft>
                <a:spcPts val="0"/>
              </a:spcAft>
              <a:buClr>
                <a:schemeClr val="dk1"/>
              </a:buClr>
              <a:buSzPts val="1700"/>
              <a:buAutoNum type="arabicPeriod"/>
            </a:pPr>
            <a:r>
              <a:rPr b="1" lang="en" sz="1700">
                <a:solidFill>
                  <a:schemeClr val="dk1"/>
                </a:solidFill>
              </a:rPr>
              <a:t>Integrate Real-Time Physiological Data Inputs : </a:t>
            </a:r>
            <a:r>
              <a:rPr lang="en" sz="1700">
                <a:solidFill>
                  <a:schemeClr val="dk1"/>
                </a:solidFill>
              </a:rPr>
              <a:t>Collect and process data from multiple sources like heart rate, EEG, respiratory rate, and other physiological metrics to monitor stress levels dynamically.</a:t>
            </a:r>
            <a:endParaRPr sz="1700">
              <a:solidFill>
                <a:schemeClr val="dk1"/>
              </a:solidFill>
            </a:endParaRPr>
          </a:p>
          <a:p>
            <a:pPr indent="-336550" lvl="1" marL="914400" rtl="0" algn="l">
              <a:spcBef>
                <a:spcPts val="0"/>
              </a:spcBef>
              <a:spcAft>
                <a:spcPts val="0"/>
              </a:spcAft>
              <a:buClr>
                <a:schemeClr val="dk1"/>
              </a:buClr>
              <a:buSzPts val="1700"/>
              <a:buChar char="○"/>
            </a:pPr>
            <a:r>
              <a:rPr b="1" lang="en" sz="1700">
                <a:solidFill>
                  <a:schemeClr val="dk1"/>
                </a:solidFill>
              </a:rPr>
              <a:t>Outcome</a:t>
            </a:r>
            <a:r>
              <a:rPr lang="en" sz="1700">
                <a:solidFill>
                  <a:schemeClr val="dk1"/>
                </a:solidFill>
              </a:rPr>
              <a:t>: A comprehensive dataset and data pipeline that supports real-time stress detection.</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Objectives</a:t>
            </a:r>
            <a:endParaRPr>
              <a:latin typeface="Impact"/>
              <a:ea typeface="Impact"/>
              <a:cs typeface="Impact"/>
              <a:sym typeface="Impact"/>
            </a:endParaRPr>
          </a:p>
        </p:txBody>
      </p:sp>
      <p:sp>
        <p:nvSpPr>
          <p:cNvPr id="131" name="Google Shape;13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700">
                <a:solidFill>
                  <a:schemeClr val="dk1"/>
                </a:solidFill>
              </a:rPr>
              <a:t>3. Build a User-Friendly Web Application : </a:t>
            </a:r>
            <a:r>
              <a:rPr lang="en" sz="1700">
                <a:solidFill>
                  <a:schemeClr val="dk1"/>
                </a:solidFill>
              </a:rPr>
              <a:t>Design a web interface that allows users to access their stress levels in real-time, providing insights and trends over time.</a:t>
            </a:r>
            <a:endParaRPr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Outcome</a:t>
            </a:r>
            <a:r>
              <a:rPr lang="en" sz="1700">
                <a:solidFill>
                  <a:schemeClr val="dk1"/>
                </a:solidFill>
              </a:rPr>
              <a:t>: A fully functional, accessible web application where users can view and interpret their stress data in a user-centric manner.</a:t>
            </a:r>
            <a:endParaRPr sz="1700">
              <a:solidFill>
                <a:schemeClr val="dk1"/>
              </a:solidFill>
            </a:endParaRPr>
          </a:p>
          <a:p>
            <a:pPr indent="0" lvl="0" marL="0" rtl="0" algn="l">
              <a:spcBef>
                <a:spcPts val="1200"/>
              </a:spcBef>
              <a:spcAft>
                <a:spcPts val="0"/>
              </a:spcAft>
              <a:buNone/>
            </a:pPr>
            <a:r>
              <a:rPr b="1" lang="en" sz="1700">
                <a:solidFill>
                  <a:schemeClr val="dk1"/>
                </a:solidFill>
              </a:rPr>
              <a:t>4. Contribute to Future Research and Development : </a:t>
            </a:r>
            <a:r>
              <a:rPr lang="en" sz="1700">
                <a:solidFill>
                  <a:schemeClr val="dk1"/>
                </a:solidFill>
              </a:rPr>
              <a:t>Share findings and insights from the project that could support further advancements in stress detection and mental health monitoring.</a:t>
            </a:r>
            <a:endParaRPr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Outcome</a:t>
            </a:r>
            <a:r>
              <a:rPr lang="en" sz="1700">
                <a:solidFill>
                  <a:schemeClr val="dk1"/>
                </a:solidFill>
              </a:rPr>
              <a:t>: A foundation for future studies on stress prediction, wearable technology, and mental health interventions.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